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88"/>
  </p:notesMasterIdLst>
  <p:handoutMasterIdLst>
    <p:handoutMasterId r:id="rId89"/>
  </p:handoutMasterIdLst>
  <p:sldIdLst>
    <p:sldId id="360" r:id="rId2"/>
    <p:sldId id="261" r:id="rId3"/>
    <p:sldId id="366" r:id="rId4"/>
    <p:sldId id="262" r:id="rId5"/>
    <p:sldId id="263" r:id="rId6"/>
    <p:sldId id="264" r:id="rId7"/>
    <p:sldId id="267" r:id="rId8"/>
    <p:sldId id="325" r:id="rId9"/>
    <p:sldId id="268" r:id="rId10"/>
    <p:sldId id="269" r:id="rId11"/>
    <p:sldId id="326" r:id="rId12"/>
    <p:sldId id="270" r:id="rId13"/>
    <p:sldId id="327" r:id="rId14"/>
    <p:sldId id="328" r:id="rId15"/>
    <p:sldId id="272" r:id="rId16"/>
    <p:sldId id="377" r:id="rId17"/>
    <p:sldId id="379" r:id="rId18"/>
    <p:sldId id="380" r:id="rId19"/>
    <p:sldId id="316" r:id="rId20"/>
    <p:sldId id="317" r:id="rId21"/>
    <p:sldId id="333" r:id="rId22"/>
    <p:sldId id="335" r:id="rId23"/>
    <p:sldId id="394" r:id="rId24"/>
    <p:sldId id="341" r:id="rId25"/>
    <p:sldId id="374" r:id="rId26"/>
    <p:sldId id="339" r:id="rId27"/>
    <p:sldId id="340" r:id="rId28"/>
    <p:sldId id="363" r:id="rId29"/>
    <p:sldId id="368" r:id="rId30"/>
    <p:sldId id="336" r:id="rId31"/>
    <p:sldId id="349" r:id="rId32"/>
    <p:sldId id="350" r:id="rId33"/>
    <p:sldId id="353" r:id="rId34"/>
    <p:sldId id="362" r:id="rId35"/>
    <p:sldId id="359" r:id="rId36"/>
    <p:sldId id="369" r:id="rId37"/>
    <p:sldId id="381" r:id="rId38"/>
    <p:sldId id="389" r:id="rId39"/>
    <p:sldId id="338" r:id="rId40"/>
    <p:sldId id="370" r:id="rId41"/>
    <p:sldId id="382" r:id="rId42"/>
    <p:sldId id="383" r:id="rId43"/>
    <p:sldId id="365" r:id="rId44"/>
    <p:sldId id="364" r:id="rId45"/>
    <p:sldId id="337" r:id="rId46"/>
    <p:sldId id="371" r:id="rId47"/>
    <p:sldId id="385" r:id="rId48"/>
    <p:sldId id="386" r:id="rId49"/>
    <p:sldId id="428" r:id="rId50"/>
    <p:sldId id="425" r:id="rId51"/>
    <p:sldId id="426" r:id="rId52"/>
    <p:sldId id="372" r:id="rId53"/>
    <p:sldId id="387" r:id="rId54"/>
    <p:sldId id="388" r:id="rId55"/>
    <p:sldId id="429" r:id="rId56"/>
    <p:sldId id="373" r:id="rId57"/>
    <p:sldId id="390" r:id="rId58"/>
    <p:sldId id="391" r:id="rId59"/>
    <p:sldId id="392" r:id="rId60"/>
    <p:sldId id="416" r:id="rId61"/>
    <p:sldId id="375" r:id="rId62"/>
    <p:sldId id="393" r:id="rId63"/>
    <p:sldId id="396" r:id="rId64"/>
    <p:sldId id="397" r:id="rId65"/>
    <p:sldId id="400" r:id="rId66"/>
    <p:sldId id="417" r:id="rId67"/>
    <p:sldId id="399" r:id="rId68"/>
    <p:sldId id="401" r:id="rId69"/>
    <p:sldId id="402" r:id="rId70"/>
    <p:sldId id="404" r:id="rId71"/>
    <p:sldId id="418" r:id="rId72"/>
    <p:sldId id="405" r:id="rId73"/>
    <p:sldId id="406" r:id="rId74"/>
    <p:sldId id="407" r:id="rId75"/>
    <p:sldId id="408" r:id="rId76"/>
    <p:sldId id="409" r:id="rId77"/>
    <p:sldId id="419" r:id="rId78"/>
    <p:sldId id="411" r:id="rId79"/>
    <p:sldId id="412" r:id="rId80"/>
    <p:sldId id="413" r:id="rId81"/>
    <p:sldId id="420" r:id="rId82"/>
    <p:sldId id="421" r:id="rId83"/>
    <p:sldId id="423" r:id="rId84"/>
    <p:sldId id="422" r:id="rId85"/>
    <p:sldId id="424" r:id="rId86"/>
    <p:sldId id="437" r:id="rId87"/>
  </p:sldIdLst>
  <p:sldSz cx="9144000" cy="6858000" type="letter"/>
  <p:notesSz cx="6858000" cy="9117013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rgbClr val="FAFD00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FAFD00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FAFD00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FAFD00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FAFD00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rgbClr val="FAFD00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rgbClr val="FAFD00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rgbClr val="FAFD00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rgbClr val="FAFD00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7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E4079"/>
    <a:srgbClr val="2983D5"/>
    <a:srgbClr val="1CE225"/>
    <a:srgbClr val="F5FB03"/>
    <a:srgbClr val="F3A00B"/>
    <a:srgbClr val="F6FC0E"/>
    <a:srgbClr val="FFCC99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25" autoAdjust="0"/>
    <p:restoredTop sz="94660"/>
  </p:normalViewPr>
  <p:slideViewPr>
    <p:cSldViewPr>
      <p:cViewPr varScale="1">
        <p:scale>
          <a:sx n="87" d="100"/>
          <a:sy n="87" d="100"/>
        </p:scale>
        <p:origin x="1446" y="84"/>
      </p:cViewPr>
      <p:guideLst>
        <p:guide orient="horz" pos="2160"/>
        <p:guide pos="27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04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handoutMaster" Target="handoutMasters/handoutMaster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presProps" Target="pres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notesMaster" Target="notesMasters/notesMaster1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046413" y="8688388"/>
            <a:ext cx="765175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312" tIns="44450" rIns="87312" bIns="44450">
            <a:spAutoFit/>
          </a:bodyPr>
          <a:lstStyle>
            <a:lvl1pPr defTabSz="8683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434975" defTabSz="8683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868363" defTabSz="8683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303338" defTabSz="8683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1736725" defTabSz="8683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193925"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651125"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108325"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565525"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n-US" altLang="en-US" sz="1200" smtClean="0">
                <a:latin typeface="Arial" panose="020B0604020202020204" pitchFamily="34" charset="0"/>
              </a:rPr>
              <a:t>Page </a:t>
            </a:r>
            <a:fld id="{A2E8D410-1CA6-453B-8249-36DC0DFD5CD0}" type="slidenum">
              <a:rPr lang="en-US" altLang="en-US" sz="1200" smtClean="0">
                <a:latin typeface="Arial" panose="020B0604020202020204" pitchFamily="34" charset="0"/>
              </a:rPr>
              <a:pPr algn="ctr">
                <a:lnSpc>
                  <a:spcPct val="90000"/>
                </a:lnSpc>
                <a:defRPr/>
              </a:pPr>
              <a:t>‹#›</a:t>
            </a:fld>
            <a:endParaRPr lang="en-US" altLang="en-US" sz="1200" smtClean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3046413" y="8688388"/>
            <a:ext cx="765175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312" tIns="44450" rIns="87312" bIns="44450">
            <a:spAutoFit/>
          </a:bodyPr>
          <a:lstStyle>
            <a:lvl1pPr defTabSz="8683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434975" defTabSz="8683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868363" defTabSz="8683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303338" defTabSz="8683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1736725" defTabSz="8683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193925"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651125"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108325"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565525"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n-US" altLang="en-US" sz="1200" smtClean="0">
                <a:latin typeface="Arial" panose="020B0604020202020204" pitchFamily="34" charset="0"/>
              </a:rPr>
              <a:t>Page </a:t>
            </a:r>
            <a:fld id="{3FA68A26-0C3D-4FB3-A1AE-87A9926F683B}" type="slidenum">
              <a:rPr lang="en-US" altLang="en-US" sz="1200" smtClean="0">
                <a:latin typeface="Arial" panose="020B0604020202020204" pitchFamily="34" charset="0"/>
              </a:rPr>
              <a:pPr algn="ctr">
                <a:lnSpc>
                  <a:spcPct val="90000"/>
                </a:lnSpc>
                <a:defRPr/>
              </a:pPr>
              <a:t>‹#›</a:t>
            </a:fld>
            <a:endParaRPr lang="en-US" altLang="en-US" sz="1200" smtClean="0">
              <a:latin typeface="Arial" panose="020B0604020202020204" pitchFamily="34" charset="0"/>
            </a:endParaRPr>
          </a:p>
        </p:txBody>
      </p:sp>
      <p:sp>
        <p:nvSpPr>
          <p:cNvPr id="2051" name="Rectangle 3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298575" y="795338"/>
            <a:ext cx="4260850" cy="31956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30700"/>
            <a:ext cx="5029200" cy="410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Body Text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8195" name="Rectangle 3"/>
          <p:cNvSpPr>
            <a:spLocks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10243" name="Rectangle 3"/>
          <p:cNvSpPr>
            <a:spLocks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12291" name="Rectangle 3"/>
          <p:cNvSpPr>
            <a:spLocks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14339" name="Rectangle 3"/>
          <p:cNvSpPr>
            <a:spLocks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823598"/>
      </p:ext>
    </p:extLst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646541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609600"/>
            <a:ext cx="17907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609600"/>
            <a:ext cx="5219700" cy="54864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398204"/>
      </p:ext>
    </p:extLst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990600" y="609600"/>
            <a:ext cx="716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90600" y="1981200"/>
            <a:ext cx="3505200" cy="1981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505200" cy="1981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990600" y="4114800"/>
            <a:ext cx="3505200" cy="1981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505200" cy="1981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468449"/>
      </p:ext>
    </p:extLst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609600"/>
            <a:ext cx="716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0600" y="1981200"/>
            <a:ext cx="35052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5052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112184123"/>
      </p:ext>
    </p:extLst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609600"/>
            <a:ext cx="716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0600" y="1981200"/>
            <a:ext cx="35052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505200" cy="1981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505200" cy="1981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348027"/>
      </p:ext>
    </p:extLst>
  </p:cSld>
  <p:clrMapOvr>
    <a:masterClrMapping/>
  </p:clrMapOvr>
  <p:transition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609600"/>
            <a:ext cx="716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981200"/>
            <a:ext cx="35052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505200" cy="1981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505200" cy="1981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569306"/>
      </p:ext>
    </p:extLst>
  </p:cSld>
  <p:clrMapOvr>
    <a:masterClrMapping/>
  </p:clrMapOvr>
  <p:transition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609600"/>
            <a:ext cx="716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0600" y="1981200"/>
            <a:ext cx="35052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5052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465585"/>
      </p:ext>
    </p:extLst>
  </p:cSld>
  <p:clrMapOvr>
    <a:masterClrMapping/>
  </p:clrMapOvr>
  <p:transition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90600" y="609600"/>
            <a:ext cx="7162800" cy="54864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07621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782134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3538316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981200"/>
            <a:ext cx="35052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5052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723722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15709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283341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0132118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2158325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0335408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18FFD"/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609600"/>
            <a:ext cx="716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Slide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981200"/>
            <a:ext cx="7162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Body Text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8520113" y="144463"/>
            <a:ext cx="490537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2800">
                <a:solidFill>
                  <a:srgbClr val="FAFD00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FAFD00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FAFD00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FAFD00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FAFD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AFD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AFD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AFD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AFD00"/>
                </a:solidFill>
                <a:latin typeface="Arial" panose="020B0604020202020204" pitchFamily="34" charset="0"/>
              </a:defRPr>
            </a:lvl9pPr>
          </a:lstStyle>
          <a:p>
            <a:fld id="{55BFF1C3-306F-4E3B-9B00-7CBB0C495070}" type="slidenum">
              <a:rPr lang="en-US" altLang="en-US" sz="2000" b="1">
                <a:solidFill>
                  <a:schemeClr val="tx1"/>
                </a:solidFill>
              </a:rPr>
              <a:pPr/>
              <a:t>‹#›</a:t>
            </a:fld>
            <a:endParaRPr lang="en-US" altLang="en-US" sz="2000" b="1">
              <a:solidFill>
                <a:srgbClr val="FCFEB9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ransition>
    <p:random/>
  </p:transition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14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3.xml"/><Relationship Id="rId1" Type="http://schemas.openxmlformats.org/officeDocument/2006/relationships/video" Target="file:///\\sou001\lockers\faculty-staff\nrapp\My%20Documents\Chemistry%201%20Power%20Point\07M06AN1.avi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13.xml"/><Relationship Id="rId1" Type="http://schemas.openxmlformats.org/officeDocument/2006/relationships/video" Target="file:///\\sou001\lockers\faculty-staff\nrapp\My%20Documents\Chemistry%201%20Power%20Point\07P07VD1.avi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sou001\lockers\faculty-staff\nrapp\My%20Documents\Chemistry%201%20Power%20Point\07M09AN1.avi" TargetMode="Externa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sou001\lockers\faculty-staff\nrapp\My%20Documents\Chemistry%201%20Power%20Point\07M03AN1.avi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video" Target="file:///\\sou001\lockers\faculty-staff\nrapp\My%20Documents\Chemistry%201%20Power%20Point\07M13AND.avi" TargetMode="External"/><Relationship Id="rId7" Type="http://schemas.openxmlformats.org/officeDocument/2006/relationships/image" Target="../media/image36.png"/><Relationship Id="rId2" Type="http://schemas.openxmlformats.org/officeDocument/2006/relationships/video" Target="file:///\\sou001\lockers\faculty-staff\nrapp\My%20Documents\Chemistry%201%20Power%20Point\07M13AN7.avi" TargetMode="External"/><Relationship Id="rId1" Type="http://schemas.openxmlformats.org/officeDocument/2006/relationships/video" Target="file:///\\sou001\lockers\faculty-staff\nrapp\My%20Documents\Chemistry%201%20Power%20Point\07M13AN6.avi" TargetMode="Externa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slideLayout" Target="../slideLayouts/slideLayout16.xml"/><Relationship Id="rId1" Type="http://schemas.openxmlformats.org/officeDocument/2006/relationships/video" Target="file:///\\sou001\lockers\faculty-staff\nrapp\My%20Documents\Chemistry%201%20Power%20Point\07M13AN7.avi" TargetMode="External"/><Relationship Id="rId4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4" Type="http://schemas.openxmlformats.org/officeDocument/2006/relationships/image" Target="../media/image15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video" Target="file:///\\sou001\lockers\faculty-staff\nrapp\My%20Documents\Chemistry%201%20Power%20Point\07T04AN1.avi" TargetMode="External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\\sou001\lockers\faculty-staff\nrapp\My%20Documents\Chemistry%201%20Power%20Point\billnye.wav" TargetMode="Externa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\\sou001\lockers\faculty-staff\nrapp\My%20Documents\Chemistry%201%20Power%20Point\PRICE.WAV" TargetMode="Externa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8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2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wmf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1.png"/><Relationship Id="rId2" Type="http://schemas.openxmlformats.org/officeDocument/2006/relationships/video" Target="file:///\\ABLFAC\Faculty_Lockers\SOU\nrapp\My%20Documents\Chemistry%201%20Power%20Point\07M05VD1.avi" TargetMode="External"/><Relationship Id="rId1" Type="http://schemas.openxmlformats.org/officeDocument/2006/relationships/video" Target="file:///\\sou001\lockers\faculty-staff\nrapp\My%20Documents\Chemistry%201%20Power%20Point\07T04AN1.avi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10.wmf"/><Relationship Id="rId4" Type="http://schemas.openxmlformats.org/officeDocument/2006/relationships/notesSlide" Target="../notesSlides/notesSlide4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wmf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wmf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6.xml"/><Relationship Id="rId1" Type="http://schemas.openxmlformats.org/officeDocument/2006/relationships/audio" Target="../media/audio6.wav"/><Relationship Id="rId4" Type="http://schemas.openxmlformats.org/officeDocument/2006/relationships/image" Target="../media/image67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8.png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wmf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slideLayout" Target="../slideLayouts/slideLayout15.xml"/><Relationship Id="rId1" Type="http://schemas.openxmlformats.org/officeDocument/2006/relationships/audio" Target="file:///\\sou001\lockers\faculty-staff\nrapp\My%20Documents\Chemistry%201%20Power%20Point\billnye.wav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7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2" Type="http://schemas.openxmlformats.org/officeDocument/2006/relationships/video" Target="file:///Z:\My%20Documents\Chemistry%201%20Power%20Point\07M01AN1.avi" TargetMode="External"/><Relationship Id="rId1" Type="http://schemas.openxmlformats.org/officeDocument/2006/relationships/audio" Target="file:///\\ABLFAC\Faculty_Lockers\SOU\NRAPP\My%20Documents\Chemistry%201%20Power%20Point\firework.wav" TargetMode="Externa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990600" y="228600"/>
            <a:ext cx="7162800" cy="1143000"/>
          </a:xfrm>
        </p:spPr>
        <p:txBody>
          <a:bodyPr/>
          <a:lstStyle/>
          <a:p>
            <a:r>
              <a:rPr lang="en-US" altLang="en-US" sz="4400" smtClean="0">
                <a:solidFill>
                  <a:schemeClr val="hlink"/>
                </a:solidFill>
              </a:rPr>
              <a:t>Modern Atomic Theory</a:t>
            </a:r>
            <a:br>
              <a:rPr lang="en-US" altLang="en-US" sz="4400" smtClean="0">
                <a:solidFill>
                  <a:schemeClr val="hlink"/>
                </a:solidFill>
              </a:rPr>
            </a:br>
            <a:r>
              <a:rPr lang="en-US" altLang="en-US" sz="3200" smtClean="0">
                <a:solidFill>
                  <a:schemeClr val="hlink"/>
                </a:solidFill>
              </a:rPr>
              <a:t>(a.k.a. the electron chapter!)</a:t>
            </a:r>
          </a:p>
        </p:txBody>
      </p:sp>
      <p:pic>
        <p:nvPicPr>
          <p:cNvPr id="4099" name="Picture 11" descr="kenwoodf6a"/>
          <p:cNvPicPr>
            <a:picLocks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228600"/>
            <a:ext cx="1160463" cy="1981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00" name="Picture 8" descr="MCBD05210_0000[1]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0" y="2133600"/>
            <a:ext cx="2060575" cy="1981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01" name="Picture 13" descr="ts-2000"/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332288"/>
            <a:ext cx="4343400" cy="20970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02" name="Picture 15" descr="prism"/>
          <p:cNvPicPr>
            <a:picLocks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4343400"/>
            <a:ext cx="3346450" cy="1981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03" name="Picture 17" descr="Zumdahl11_2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90800"/>
            <a:ext cx="2514600" cy="1517650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875" name="Text Box 19"/>
          <p:cNvSpPr txBox="1">
            <a:spLocks noChangeArrowheads="1"/>
          </p:cNvSpPr>
          <p:nvPr/>
        </p:nvSpPr>
        <p:spPr bwMode="auto">
          <a:xfrm>
            <a:off x="3810000" y="1524000"/>
            <a:ext cx="2362200" cy="1243013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1600" b="1">
                <a:effectLst>
                  <a:outerShdw blurRad="38100" dist="38100" dir="2700000" algn="tl">
                    <a:srgbClr val="000000"/>
                  </a:outerShdw>
                </a:effectLst>
              </a:rPr>
              <a:t>Chemistry 1: Chapters 5, 6, and 7</a:t>
            </a:r>
          </a:p>
          <a:p>
            <a:pPr>
              <a:spcBef>
                <a:spcPct val="50000"/>
              </a:spcBef>
              <a:defRPr/>
            </a:pPr>
            <a:r>
              <a:rPr lang="en-US" altLang="en-US" sz="1600" b="1">
                <a:effectLst>
                  <a:outerShdw blurRad="38100" dist="38100" dir="2700000" algn="tl">
                    <a:srgbClr val="000000"/>
                  </a:outerShdw>
                </a:effectLst>
              </a:rPr>
              <a:t>Chemistry 1 Honors: Chapter 11</a:t>
            </a:r>
          </a:p>
        </p:txBody>
      </p:sp>
      <p:sp>
        <p:nvSpPr>
          <p:cNvPr id="4105" name="Text Box 20"/>
          <p:cNvSpPr txBox="1">
            <a:spLocks noChangeArrowheads="1"/>
          </p:cNvSpPr>
          <p:nvPr/>
        </p:nvSpPr>
        <p:spPr bwMode="auto">
          <a:xfrm>
            <a:off x="3733800" y="2819400"/>
            <a:ext cx="320040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>
            <a:lvl1pPr>
              <a:defRPr sz="2800">
                <a:solidFill>
                  <a:srgbClr val="FAFD00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FAFD00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FAFD00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FAFD00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FAFD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AFD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AFD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AFD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AFD00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altLang="en-US" sz="1400" b="1">
                <a:solidFill>
                  <a:schemeClr val="tx1"/>
                </a:solidFill>
              </a:rPr>
              <a:t>SAVE PAPER AND INK!!! When you print out the notes on PowerPoint, print "Handouts" instead of "Slides" in the print setup. Also, turn off the backgrounds (Tools&gt;Options&gt;Print&gt;UNcheck "Background Printing")!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>
              <a:defRPr/>
            </a:pPr>
            <a:r>
              <a:rPr lang="en-US" altLang="en-US" sz="4400" smtClean="0">
                <a:solidFill>
                  <a:srgbClr val="EF91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Atomic Line Emission Spectra and Niels Bohr</a:t>
            </a:r>
            <a:endParaRPr lang="en-US" altLang="en-US" sz="4400" smtClean="0">
              <a:solidFill>
                <a:srgbClr val="EF91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95600" y="1905000"/>
            <a:ext cx="5867400" cy="35814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altLang="en-US" sz="320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Bohr’s greatest contribution to science was in building a simple model of the atom. It was based on an understanding of the</a:t>
            </a:r>
            <a:r>
              <a:rPr lang="en-US" altLang="en-US" sz="32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36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LINE EMISSION SPECTRA</a:t>
            </a:r>
            <a:r>
              <a:rPr lang="en-US" altLang="en-US" sz="36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320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of excited atoms.</a:t>
            </a:r>
          </a:p>
          <a:p>
            <a:pPr>
              <a:defRPr/>
            </a:pPr>
            <a:r>
              <a:rPr lang="en-US" altLang="en-US" sz="32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Problem is that the model only works for H</a:t>
            </a:r>
          </a:p>
        </p:txBody>
      </p:sp>
      <p:pic>
        <p:nvPicPr>
          <p:cNvPr id="17412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75" y="2093913"/>
            <a:ext cx="1885950" cy="2835275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</p:pic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763588" y="5106988"/>
            <a:ext cx="2054225" cy="928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altLang="en-US" sz="24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Niels Bohr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altLang="en-US" sz="24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(1885-1962)</a:t>
            </a:r>
            <a:endParaRPr lang="en-US" altLang="en-US" sz="2400" b="1">
              <a:solidFill>
                <a:srgbClr val="FCFEB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09600"/>
            <a:ext cx="7162800" cy="1143000"/>
          </a:xfrm>
        </p:spPr>
        <p:txBody>
          <a:bodyPr/>
          <a:lstStyle/>
          <a:p>
            <a:pPr>
              <a:defRPr/>
            </a:pPr>
            <a:r>
              <a:rPr lang="en-US" altLang="en-US" sz="44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Spectrum of White Light</a:t>
            </a:r>
            <a:endParaRPr lang="en-US" altLang="en-US" smtClean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9086850" cy="347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53882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US" altLang="en-US" sz="4800" smtClean="0">
                <a:solidFill>
                  <a:srgbClr val="EF91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Line Emission Spectra </a:t>
            </a:r>
            <a:br>
              <a:rPr lang="en-US" altLang="en-US" sz="4800" smtClean="0">
                <a:solidFill>
                  <a:srgbClr val="EF91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</a:br>
            <a:r>
              <a:rPr lang="en-US" altLang="en-US" sz="4800" smtClean="0">
                <a:solidFill>
                  <a:srgbClr val="EF91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of Excited Atoms</a:t>
            </a:r>
            <a:endParaRPr lang="en-US" altLang="en-US" sz="4800" smtClean="0">
              <a:solidFill>
                <a:srgbClr val="EF91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1981200"/>
            <a:ext cx="7010400" cy="1905000"/>
          </a:xfrm>
        </p:spPr>
        <p:txBody>
          <a:bodyPr/>
          <a:lstStyle/>
          <a:p>
            <a:pPr>
              <a:defRPr/>
            </a:pPr>
            <a:r>
              <a:rPr lang="en-US" altLang="en-US" sz="2800" smtClean="0">
                <a:solidFill>
                  <a:srgbClr val="000615"/>
                </a:solidFill>
              </a:rPr>
              <a:t>Excited atoms emit light of only certain wavelengths</a:t>
            </a:r>
          </a:p>
          <a:p>
            <a:pPr>
              <a:defRPr/>
            </a:pPr>
            <a:r>
              <a:rPr lang="en-US" altLang="en-US" sz="2800" smtClean="0">
                <a:solidFill>
                  <a:srgbClr val="000615"/>
                </a:solidFill>
              </a:rPr>
              <a:t>The wavelengths of emitted light depend on the element.</a:t>
            </a:r>
            <a:endParaRPr lang="en-US" altLang="en-US" sz="2800" smtClean="0">
              <a:solidFill>
                <a:srgbClr val="FCFEB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3560" name="07M06AN1.avi">
            <a:hlinkClick r:id="" action="ppaction://media"/>
          </p:cNvPr>
          <p:cNvPicPr>
            <a:picLocks noRot="1" noChangeAspect="1" noChangeArrowheads="1"/>
          </p:cNvPicPr>
          <p:nvPr>
            <p:ph sz="half" idx="2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7400" y="3886200"/>
            <a:ext cx="4705350" cy="2651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35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235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60"/>
                  </p:tgtEl>
                </p:cond>
              </p:nextCondLst>
            </p:seq>
            <p:vide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3560"/>
                </p:tgtEl>
              </p:cMediaNode>
            </p:video>
          </p:childTnLst>
        </p:cTn>
      </p:par>
    </p:tnLst>
    <p:bldLst>
      <p:bldP spid="23555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Spectrum of </a:t>
            </a:r>
            <a:br>
              <a:rPr lang="en-US" altLang="en-US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</a:br>
            <a:r>
              <a:rPr lang="en-US" altLang="en-US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Excited Hydrogen Gas</a:t>
            </a:r>
            <a:endParaRPr lang="en-US" altLang="en-US" smtClean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1962150"/>
            <a:ext cx="9113837" cy="344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543800" cy="914400"/>
          </a:xfrm>
        </p:spPr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Line Spectra of Other Elements</a:t>
            </a:r>
            <a:endParaRPr lang="en-US" altLang="en-US" smtClean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1447800"/>
            <a:ext cx="8994775" cy="281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5400" smtClean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The Electric Pickle</a:t>
            </a:r>
            <a:endParaRPr lang="en-US" altLang="en-US" sz="6000" smtClean="0">
              <a:solidFill>
                <a:srgbClr val="FAFD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srgbClr val="000615"/>
                </a:solidFill>
              </a:rPr>
              <a:t>Excited atoms can emit light.</a:t>
            </a:r>
          </a:p>
          <a:p>
            <a:pPr>
              <a:defRPr/>
            </a:pPr>
            <a:r>
              <a:rPr lang="en-US" altLang="en-US" smtClean="0">
                <a:solidFill>
                  <a:srgbClr val="000615"/>
                </a:solidFill>
              </a:rPr>
              <a:t>Here the solution in a pickle is excited electrically. The Na</a:t>
            </a:r>
            <a:r>
              <a:rPr lang="en-US" altLang="en-US" baseline="30000" smtClean="0">
                <a:solidFill>
                  <a:srgbClr val="000615"/>
                </a:solidFill>
              </a:rPr>
              <a:t>+</a:t>
            </a:r>
            <a:r>
              <a:rPr lang="en-US" altLang="en-US" smtClean="0">
                <a:solidFill>
                  <a:srgbClr val="000615"/>
                </a:solidFill>
              </a:rPr>
              <a:t> ions in the pickle juice give off light characteristic of that element.</a:t>
            </a:r>
            <a:endParaRPr lang="en-US" altLang="en-US" smtClean="0">
              <a:solidFill>
                <a:srgbClr val="FCFEB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72719" name="07P07VD1.avi">
            <a:hlinkClick r:id="" action="ppaction://media"/>
          </p:cNvPr>
          <p:cNvPicPr>
            <a:picLocks noRot="1" noChangeAspect="1" noChangeArrowheads="1"/>
          </p:cNvPicPr>
          <p:nvPr>
            <p:ph sz="half" idx="2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2286000"/>
            <a:ext cx="4114800" cy="30861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27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727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719"/>
                  </p:tgtEl>
                </p:cond>
              </p:nextCondLst>
            </p:seq>
            <p:vide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2719"/>
                </p:tgtEl>
              </p:cMediaNode>
            </p:video>
          </p:childTnLst>
        </p:cTn>
      </p:par>
    </p:tnLst>
    <p:bldLst>
      <p:bldP spid="25603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5257800" cy="1143000"/>
          </a:xfrm>
        </p:spPr>
        <p:txBody>
          <a:bodyPr/>
          <a:lstStyle/>
          <a:p>
            <a:r>
              <a:rPr lang="en-US" altLang="en-US" smtClean="0">
                <a:solidFill>
                  <a:srgbClr val="F6FC0E"/>
                </a:solidFill>
              </a:rPr>
              <a:t>Light Spectrum Lab!</a:t>
            </a:r>
          </a:p>
        </p:txBody>
      </p:sp>
      <p:sp>
        <p:nvSpPr>
          <p:cNvPr id="156679" name="Text Box 7"/>
          <p:cNvSpPr txBox="1">
            <a:spLocks noChangeArrowheads="1"/>
          </p:cNvSpPr>
          <p:nvPr/>
        </p:nvSpPr>
        <p:spPr bwMode="auto">
          <a:xfrm>
            <a:off x="6324600" y="457200"/>
            <a:ext cx="19812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Slit that allows light inside</a:t>
            </a:r>
          </a:p>
        </p:txBody>
      </p:sp>
      <p:sp>
        <p:nvSpPr>
          <p:cNvPr id="156680" name="Text Box 8"/>
          <p:cNvSpPr txBox="1">
            <a:spLocks noChangeArrowheads="1"/>
          </p:cNvSpPr>
          <p:nvPr/>
        </p:nvSpPr>
        <p:spPr bwMode="auto">
          <a:xfrm>
            <a:off x="6019800" y="4114800"/>
            <a:ext cx="31242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4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Line up the slit so that it is parallel with the spectrum tube (light bulb)</a:t>
            </a:r>
          </a:p>
        </p:txBody>
      </p:sp>
      <p:sp>
        <p:nvSpPr>
          <p:cNvPr id="156683" name="Text Box 11"/>
          <p:cNvSpPr txBox="1">
            <a:spLocks noChangeArrowheads="1"/>
          </p:cNvSpPr>
          <p:nvPr/>
        </p:nvSpPr>
        <p:spPr bwMode="auto">
          <a:xfrm>
            <a:off x="5410200" y="5943600"/>
            <a:ext cx="1447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Scale</a:t>
            </a:r>
          </a:p>
        </p:txBody>
      </p:sp>
      <p:pic>
        <p:nvPicPr>
          <p:cNvPr id="23558" name="Picture 13" descr="specscope"/>
          <p:cNvPicPr>
            <a:picLocks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1828800"/>
            <a:ext cx="4953000" cy="5029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6678" name="Line 6"/>
          <p:cNvSpPr>
            <a:spLocks noChangeShapeType="1"/>
          </p:cNvSpPr>
          <p:nvPr/>
        </p:nvSpPr>
        <p:spPr bwMode="auto">
          <a:xfrm flipH="1">
            <a:off x="4876800" y="1143000"/>
            <a:ext cx="1447800" cy="2743200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6684" name="Line 12"/>
          <p:cNvSpPr>
            <a:spLocks noChangeShapeType="1"/>
          </p:cNvSpPr>
          <p:nvPr/>
        </p:nvSpPr>
        <p:spPr bwMode="auto">
          <a:xfrm flipH="1" flipV="1">
            <a:off x="4724400" y="4191000"/>
            <a:ext cx="990600" cy="182880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561" name="Picture 17" descr="SpectrumTubeSetu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05000"/>
            <a:ext cx="2724150" cy="204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4800600" cy="1143000"/>
          </a:xfrm>
        </p:spPr>
        <p:txBody>
          <a:bodyPr/>
          <a:lstStyle/>
          <a:p>
            <a:r>
              <a:rPr lang="en-US" altLang="en-US" smtClean="0">
                <a:solidFill>
                  <a:srgbClr val="F6FC0E"/>
                </a:solidFill>
              </a:rPr>
              <a:t>Light Spectrum Lab!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524000"/>
            <a:ext cx="4876800" cy="5105400"/>
          </a:xfrm>
        </p:spPr>
        <p:txBody>
          <a:bodyPr/>
          <a:lstStyle/>
          <a:p>
            <a:r>
              <a:rPr lang="en-US" altLang="en-US" sz="2200" smtClean="0"/>
              <a:t>Run electricity through various gases, creating light</a:t>
            </a:r>
          </a:p>
          <a:p>
            <a:r>
              <a:rPr lang="en-US" altLang="en-US" sz="2200" smtClean="0"/>
              <a:t>Look at the light using a spectroscope to separate the light into its component colors</a:t>
            </a:r>
          </a:p>
          <a:p>
            <a:r>
              <a:rPr lang="en-US" altLang="en-US" sz="2200" smtClean="0"/>
              <a:t>Using colored pencils, draw the line spectra (all of the lines) and determine the wavelength of the three brightest lines</a:t>
            </a:r>
          </a:p>
          <a:p>
            <a:r>
              <a:rPr lang="en-US" altLang="en-US" sz="2200" smtClean="0"/>
              <a:t>Once you line up the slit with the light, then look to the scale on the right.  You should see the colored lines under the scale.</a:t>
            </a:r>
          </a:p>
        </p:txBody>
      </p:sp>
      <p:pic>
        <p:nvPicPr>
          <p:cNvPr id="24580" name="Picture 4" descr="specscope"/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0" y="1905000"/>
            <a:ext cx="3657600" cy="2743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1797" name="Line 5"/>
          <p:cNvSpPr>
            <a:spLocks noChangeShapeType="1"/>
          </p:cNvSpPr>
          <p:nvPr/>
        </p:nvSpPr>
        <p:spPr bwMode="auto">
          <a:xfrm>
            <a:off x="6172200" y="1219200"/>
            <a:ext cx="914400" cy="1143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1798" name="Text Box 6"/>
          <p:cNvSpPr txBox="1">
            <a:spLocks noChangeArrowheads="1"/>
          </p:cNvSpPr>
          <p:nvPr/>
        </p:nvSpPr>
        <p:spPr bwMode="auto">
          <a:xfrm>
            <a:off x="5105400" y="0"/>
            <a:ext cx="19812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Slit that allows light inside</a:t>
            </a:r>
          </a:p>
        </p:txBody>
      </p:sp>
      <p:sp>
        <p:nvSpPr>
          <p:cNvPr id="161800" name="Text Box 8"/>
          <p:cNvSpPr txBox="1">
            <a:spLocks noChangeArrowheads="1"/>
          </p:cNvSpPr>
          <p:nvPr/>
        </p:nvSpPr>
        <p:spPr bwMode="auto">
          <a:xfrm>
            <a:off x="5181600" y="5334000"/>
            <a:ext cx="1752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Eyepiece</a:t>
            </a:r>
          </a:p>
        </p:txBody>
      </p:sp>
      <p:sp>
        <p:nvSpPr>
          <p:cNvPr id="161801" name="Line 9"/>
          <p:cNvSpPr>
            <a:spLocks noChangeShapeType="1"/>
          </p:cNvSpPr>
          <p:nvPr/>
        </p:nvSpPr>
        <p:spPr bwMode="auto">
          <a:xfrm flipV="1">
            <a:off x="6248400" y="4648200"/>
            <a:ext cx="685800" cy="685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1802" name="Text Box 10"/>
          <p:cNvSpPr txBox="1">
            <a:spLocks noChangeArrowheads="1"/>
          </p:cNvSpPr>
          <p:nvPr/>
        </p:nvSpPr>
        <p:spPr bwMode="auto">
          <a:xfrm>
            <a:off x="7391400" y="533400"/>
            <a:ext cx="1447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Scale</a:t>
            </a:r>
          </a:p>
        </p:txBody>
      </p:sp>
      <p:sp>
        <p:nvSpPr>
          <p:cNvPr id="161803" name="Line 11"/>
          <p:cNvSpPr>
            <a:spLocks noChangeShapeType="1"/>
          </p:cNvSpPr>
          <p:nvPr/>
        </p:nvSpPr>
        <p:spPr bwMode="auto">
          <a:xfrm>
            <a:off x="7924800" y="1066800"/>
            <a:ext cx="0" cy="1143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162800" cy="1143000"/>
          </a:xfrm>
        </p:spPr>
        <p:txBody>
          <a:bodyPr/>
          <a:lstStyle/>
          <a:p>
            <a:r>
              <a:rPr lang="en-US" altLang="en-US" smtClean="0">
                <a:solidFill>
                  <a:srgbClr val="F6FC0E"/>
                </a:solidFill>
              </a:rPr>
              <a:t>Light Spectrum Lab!</a:t>
            </a:r>
          </a:p>
        </p:txBody>
      </p:sp>
      <p:pic>
        <p:nvPicPr>
          <p:cNvPr id="25603" name="Picture 4" descr="spectroscope scale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219200"/>
            <a:ext cx="8001000" cy="3367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04" name="Picture 6" descr="lab report spectrum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4191000"/>
            <a:ext cx="8229600" cy="20780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CFEB9"/>
          </a:solidFill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US" altLang="en-US" sz="400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Atomic Spectra</a:t>
            </a:r>
            <a:endParaRPr lang="en-US" altLang="en-US" sz="400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26627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733800"/>
            <a:ext cx="3924300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709" name="Rectangle 5"/>
          <p:cNvSpPr>
            <a:spLocks noChangeArrowheads="1"/>
          </p:cNvSpPr>
          <p:nvPr/>
        </p:nvSpPr>
        <p:spPr bwMode="auto">
          <a:xfrm>
            <a:off x="685800" y="2286000"/>
            <a:ext cx="7404100" cy="124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  <a:defRPr/>
            </a:pPr>
            <a:r>
              <a:rPr lang="en-US" altLang="en-US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One view of atomic structure in early 20th century was that an electron (e-) traveled about the nucleus in an orbit.</a:t>
            </a:r>
          </a:p>
        </p:txBody>
      </p:sp>
      <p:pic>
        <p:nvPicPr>
          <p:cNvPr id="73733" name="07M09AN1.avi">
            <a:hlinkClick r:id="" action="ppaction://media"/>
          </p:cNvPr>
          <p:cNvPicPr>
            <a:picLocks noRot="1" noChangeAspect="1" noChangeArrowheads="1"/>
          </p:cNvPicPr>
          <p:nvPr>
            <p:ph idx="1"/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9200" y="4038600"/>
            <a:ext cx="2819400" cy="274478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37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37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73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3733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CFEB9"/>
          </a:solidFill>
          <a:effectLst>
            <a:outerShdw dist="53882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US" altLang="en-US" sz="400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ELECTROMAGNETIC RADIATION</a:t>
            </a:r>
            <a:endParaRPr lang="en-US" altLang="en-US" sz="400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10246" name="07M03AN1.avi">
            <a:hlinkClick r:id="" action="ppaction://media"/>
          </p:cNvPr>
          <p:cNvPicPr>
            <a:picLocks noRot="1" noChangeAspect="1" noChangeArrowheads="1"/>
          </p:cNvPicPr>
          <p:nvPr>
            <p:ph idx="1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76500" y="2362200"/>
            <a:ext cx="4191000" cy="33528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2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246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609600"/>
            <a:ext cx="6934200" cy="609600"/>
          </a:xfrm>
          <a:solidFill>
            <a:srgbClr val="FCFEB9"/>
          </a:solidFill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US" altLang="en-US" sz="400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Atomic Spectra and Bohr</a:t>
            </a:r>
            <a:endParaRPr lang="en-US" altLang="en-US" sz="400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2057400"/>
            <a:ext cx="7391400" cy="48006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altLang="en-US" sz="32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Bohr said classical view is wrong. </a:t>
            </a:r>
          </a:p>
          <a:p>
            <a:pPr>
              <a:buFontTx/>
              <a:buNone/>
              <a:defRPr/>
            </a:pPr>
            <a:r>
              <a:rPr lang="en-US" altLang="en-US" sz="32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Need a new theory — now called </a:t>
            </a:r>
            <a:r>
              <a:rPr lang="en-US" altLang="en-US" sz="32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QUANTUM</a:t>
            </a:r>
            <a:r>
              <a:rPr lang="en-US" altLang="en-US" sz="32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or </a:t>
            </a:r>
            <a:r>
              <a:rPr lang="en-US" altLang="en-US" sz="32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WAVE MECHANICS</a:t>
            </a:r>
            <a:r>
              <a:rPr lang="en-US" altLang="en-US" sz="32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</a:p>
          <a:p>
            <a:pPr>
              <a:buFontTx/>
              <a:buNone/>
              <a:defRPr/>
            </a:pPr>
            <a:r>
              <a:rPr lang="en-US" altLang="en-US" sz="32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e- can only exist in certain discrete orbits</a:t>
            </a:r>
          </a:p>
          <a:p>
            <a:pPr>
              <a:buFontTx/>
              <a:buNone/>
              <a:defRPr/>
            </a:pPr>
            <a:r>
              <a:rPr lang="en-US" altLang="en-US" sz="32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e- is restricted to </a:t>
            </a:r>
            <a:r>
              <a:rPr lang="en-US" altLang="en-US" sz="32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QUANTIZED</a:t>
            </a:r>
            <a:r>
              <a:rPr lang="en-US" altLang="en-US" sz="32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energy state (quanta = bundles of energy)</a:t>
            </a:r>
            <a:endParaRPr lang="en-US" altLang="en-US" sz="3200" smtClean="0">
              <a:solidFill>
                <a:srgbClr val="FCFEB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743200" y="1066800"/>
            <a:ext cx="6096000" cy="49530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altLang="en-US" sz="2800" smtClean="0">
                <a:effectLst>
                  <a:outerShdw blurRad="38100" dist="38100" dir="2700000" algn="tl">
                    <a:srgbClr val="FFFFFF"/>
                  </a:outerShdw>
                </a:effectLst>
                <a:latin typeface="Helvetica" panose="020B0604020202020204" pitchFamily="34" charset="0"/>
              </a:rPr>
              <a:t>Schrodinger applied idea of e- behaving as a wave to the problem of electrons in atoms.</a:t>
            </a:r>
          </a:p>
          <a:p>
            <a:pPr>
              <a:buFontTx/>
              <a:buNone/>
              <a:defRPr/>
            </a:pPr>
            <a:r>
              <a:rPr lang="en-US" altLang="en-US" sz="2800" smtClean="0">
                <a:effectLst>
                  <a:outerShdw blurRad="38100" dist="38100" dir="2700000" algn="tl">
                    <a:srgbClr val="FFFFFF"/>
                  </a:outerShdw>
                </a:effectLst>
                <a:latin typeface="Helvetica" panose="020B0604020202020204" pitchFamily="34" charset="0"/>
              </a:rPr>
              <a:t>He developed the </a:t>
            </a:r>
            <a:r>
              <a:rPr lang="en-US" altLang="en-US" sz="32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anose="020B0604020202020204" pitchFamily="34" charset="0"/>
              </a:rPr>
              <a:t>WAVE EQUATION</a:t>
            </a:r>
            <a:endParaRPr lang="en-US" altLang="en-US" sz="2800" smtClean="0">
              <a:solidFill>
                <a:schemeClr val="hlink"/>
              </a:solidFill>
              <a:latin typeface="Helvetica" panose="020B0604020202020204" pitchFamily="34" charset="0"/>
            </a:endParaRPr>
          </a:p>
          <a:p>
            <a:pPr>
              <a:buFontTx/>
              <a:buNone/>
              <a:defRPr/>
            </a:pPr>
            <a:r>
              <a:rPr lang="en-US" altLang="en-US" sz="2800" smtClean="0">
                <a:effectLst>
                  <a:outerShdw blurRad="38100" dist="38100" dir="2700000" algn="tl">
                    <a:srgbClr val="FFFFFF"/>
                  </a:outerShdw>
                </a:effectLst>
                <a:latin typeface="Helvetica" panose="020B0604020202020204" pitchFamily="34" charset="0"/>
              </a:rPr>
              <a:t>Solution gives set of math expressions called </a:t>
            </a:r>
            <a:r>
              <a:rPr lang="en-US" altLang="en-US" sz="28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anose="020B0604020202020204" pitchFamily="34" charset="0"/>
              </a:rPr>
              <a:t>WAVE FUNCTIONS, </a:t>
            </a:r>
            <a:r>
              <a:rPr lang="en-US" altLang="en-US" sz="36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anose="05050102010706020507" pitchFamily="18" charset="2"/>
              </a:rPr>
              <a:t></a:t>
            </a:r>
            <a:endParaRPr lang="en-US" altLang="en-US" sz="2800" smtClean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panose="020B0604020202020204" pitchFamily="34" charset="0"/>
            </a:endParaRPr>
          </a:p>
          <a:p>
            <a:pPr>
              <a:buFontTx/>
              <a:buNone/>
              <a:defRPr/>
            </a:pPr>
            <a:r>
              <a:rPr lang="en-US" altLang="en-US" sz="2800" smtClean="0">
                <a:effectLst>
                  <a:outerShdw blurRad="38100" dist="38100" dir="2700000" algn="tl">
                    <a:srgbClr val="FFFFFF"/>
                  </a:outerShdw>
                </a:effectLst>
                <a:latin typeface="Helvetica" panose="020B0604020202020204" pitchFamily="34" charset="0"/>
              </a:rPr>
              <a:t>Each describes an allowed energy state of an e-</a:t>
            </a:r>
          </a:p>
        </p:txBody>
      </p:sp>
      <p:pic>
        <p:nvPicPr>
          <p:cNvPr id="28675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0"/>
            <a:ext cx="1930400" cy="24257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2" name="Rectangle 4"/>
          <p:cNvSpPr>
            <a:spLocks noChangeArrowheads="1"/>
          </p:cNvSpPr>
          <p:nvPr/>
        </p:nvSpPr>
        <p:spPr bwMode="auto">
          <a:xfrm>
            <a:off x="381000" y="4191000"/>
            <a:ext cx="2346325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altLang="en-US" sz="24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elvetica" panose="020B0604020202020204" pitchFamily="34" charset="0"/>
              </a:rPr>
              <a:t>E. Schrodinger</a:t>
            </a:r>
          </a:p>
          <a:p>
            <a:pPr>
              <a:defRPr/>
            </a:pPr>
            <a:r>
              <a:rPr lang="en-US" altLang="en-US" sz="24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elvetica" panose="020B0604020202020204" pitchFamily="34" charset="0"/>
              </a:rPr>
              <a:t>1887-1961</a:t>
            </a:r>
          </a:p>
        </p:txBody>
      </p:sp>
      <p:sp>
        <p:nvSpPr>
          <p:cNvPr id="94213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229600" cy="838200"/>
          </a:xfrm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pPr>
              <a:defRPr/>
            </a:pPr>
            <a:r>
              <a:rPr lang="en-US" altLang="en-US" sz="4400" smtClean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Quantum or Wave Mechanics</a:t>
            </a:r>
            <a:endParaRPr lang="en-US" altLang="en-US" sz="4400" smtClean="0">
              <a:solidFill>
                <a:srgbClr val="FAFD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4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4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4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42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0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81000"/>
            <a:ext cx="7086600" cy="685800"/>
          </a:xfrm>
        </p:spPr>
        <p:txBody>
          <a:bodyPr/>
          <a:lstStyle/>
          <a:p>
            <a:pPr>
              <a:defRPr/>
            </a:pPr>
            <a:r>
              <a:rPr lang="en-US" altLang="en-US" sz="44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Heisenberg Uncertainty Principle</a:t>
            </a:r>
            <a:endParaRPr lang="en-US" altLang="en-US" sz="4400" smtClean="0">
              <a:solidFill>
                <a:srgbClr val="FAFD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panose="020B0604020202020204" pitchFamily="34" charset="0"/>
            </a:endParaRP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24200" y="1828800"/>
            <a:ext cx="5105400" cy="4724400"/>
          </a:xfrm>
          <a:solidFill>
            <a:srgbClr val="FCFEB9"/>
          </a:solidFill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>
              <a:buFontTx/>
              <a:buNone/>
              <a:defRPr/>
            </a:pPr>
            <a:r>
              <a:rPr lang="en-US" altLang="en-US" sz="2800" smtClean="0">
                <a:effectLst>
                  <a:outerShdw blurRad="38100" dist="38100" dir="2700000" algn="tl">
                    <a:srgbClr val="FFFFFF"/>
                  </a:outerShdw>
                </a:effectLst>
                <a:latin typeface="Helvetica" panose="020B0604020202020204" pitchFamily="34" charset="0"/>
              </a:rPr>
              <a:t>Problem of defining nature of electrons in atoms solved by W. Heisenberg.</a:t>
            </a:r>
          </a:p>
          <a:p>
            <a:pPr>
              <a:buFontTx/>
              <a:buNone/>
              <a:defRPr/>
            </a:pPr>
            <a:r>
              <a:rPr lang="en-US" altLang="en-US" sz="2800" smtClean="0">
                <a:effectLst>
                  <a:outerShdw blurRad="38100" dist="38100" dir="2700000" algn="tl">
                    <a:srgbClr val="FFFFFF"/>
                  </a:outerShdw>
                </a:effectLst>
                <a:latin typeface="Helvetica" panose="020B0604020202020204" pitchFamily="34" charset="0"/>
              </a:rPr>
              <a:t>Cannot simultaneously define the position and momentum (= m•v) of an electron.</a:t>
            </a:r>
          </a:p>
          <a:p>
            <a:pPr>
              <a:buFontTx/>
              <a:buNone/>
              <a:defRPr/>
            </a:pPr>
            <a:r>
              <a:rPr lang="en-US" altLang="en-US" sz="2800" smtClean="0">
                <a:effectLst>
                  <a:outerShdw blurRad="38100" dist="38100" dir="2700000" algn="tl">
                    <a:srgbClr val="FFFFFF"/>
                  </a:outerShdw>
                </a:effectLst>
                <a:latin typeface="Helvetica" panose="020B0604020202020204" pitchFamily="34" charset="0"/>
              </a:rPr>
              <a:t>We define e- energy exactly but accept limitation that we do not know exact position.</a:t>
            </a:r>
          </a:p>
        </p:txBody>
      </p:sp>
      <p:pic>
        <p:nvPicPr>
          <p:cNvPr id="29700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1651000"/>
            <a:ext cx="1943100" cy="24511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1" name="Rectangle 5"/>
          <p:cNvSpPr>
            <a:spLocks noChangeArrowheads="1"/>
          </p:cNvSpPr>
          <p:nvPr/>
        </p:nvSpPr>
        <p:spPr bwMode="auto">
          <a:xfrm>
            <a:off x="512763" y="4322763"/>
            <a:ext cx="2297112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altLang="en-US" sz="24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W. Heisenberg</a:t>
            </a:r>
          </a:p>
          <a:p>
            <a:pPr>
              <a:defRPr/>
            </a:pPr>
            <a:r>
              <a:rPr lang="en-US" altLang="en-US" sz="24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1901-1976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9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>
              <a:defRPr/>
            </a:pPr>
            <a:r>
              <a:rPr lang="en-US" altLang="en-US" sz="4400" smtClean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Arrangement of Electrons in Atoms</a:t>
            </a:r>
            <a:endParaRPr lang="en-US" altLang="en-US" sz="4400" smtClean="0">
              <a:solidFill>
                <a:srgbClr val="FAFD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153000"/>
              </a:spcBef>
              <a:buFontTx/>
              <a:buNone/>
              <a:defRPr/>
            </a:pPr>
            <a:r>
              <a:rPr lang="en-US" altLang="en-US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Electrons in atoms are arranged as</a:t>
            </a:r>
          </a:p>
          <a:p>
            <a:pPr>
              <a:spcBef>
                <a:spcPct val="108000"/>
              </a:spcBef>
              <a:buFontTx/>
              <a:buNone/>
              <a:defRPr/>
            </a:pPr>
            <a:r>
              <a:rPr lang="en-US" altLang="en-US" sz="32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LEVELS</a:t>
            </a:r>
            <a:r>
              <a:rPr lang="en-US" altLang="en-US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(n)</a:t>
            </a:r>
          </a:p>
          <a:p>
            <a:pPr>
              <a:spcBef>
                <a:spcPct val="150000"/>
              </a:spcBef>
              <a:buFontTx/>
              <a:buNone/>
              <a:defRPr/>
            </a:pPr>
            <a:r>
              <a:rPr lang="en-US" altLang="en-US" sz="32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SUBLEVELS</a:t>
            </a:r>
            <a:r>
              <a:rPr lang="en-US" altLang="en-US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(l)</a:t>
            </a:r>
          </a:p>
          <a:p>
            <a:pPr>
              <a:spcBef>
                <a:spcPct val="150000"/>
              </a:spcBef>
              <a:buFontTx/>
              <a:buNone/>
              <a:defRPr/>
            </a:pPr>
            <a:r>
              <a:rPr lang="en-US" altLang="en-US" sz="32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ORBITALS</a:t>
            </a:r>
            <a:r>
              <a:rPr lang="en-US" altLang="en-US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(m</a:t>
            </a:r>
            <a:r>
              <a:rPr lang="en-US" altLang="en-US" sz="2800" baseline="-25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l</a:t>
            </a:r>
            <a:r>
              <a:rPr lang="en-US" altLang="en-US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)</a:t>
            </a:r>
          </a:p>
        </p:txBody>
      </p:sp>
      <p:sp>
        <p:nvSpPr>
          <p:cNvPr id="185348" name="AutoShape 4"/>
          <p:cNvSpPr>
            <a:spLocks noChangeArrowheads="1"/>
          </p:cNvSpPr>
          <p:nvPr/>
        </p:nvSpPr>
        <p:spPr bwMode="auto">
          <a:xfrm rot="16200000" flipH="1">
            <a:off x="2022475" y="3468688"/>
            <a:ext cx="603250" cy="603250"/>
          </a:xfrm>
          <a:prstGeom prst="rightArrow">
            <a:avLst>
              <a:gd name="adj1" fmla="val 50000"/>
              <a:gd name="adj2" fmla="val 50005"/>
            </a:avLst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5349" name="AutoShape 5"/>
          <p:cNvSpPr>
            <a:spLocks noChangeArrowheads="1"/>
          </p:cNvSpPr>
          <p:nvPr/>
        </p:nvSpPr>
        <p:spPr bwMode="auto">
          <a:xfrm rot="16200000" flipH="1">
            <a:off x="2022475" y="4611688"/>
            <a:ext cx="603250" cy="603250"/>
          </a:xfrm>
          <a:prstGeom prst="rightArrow">
            <a:avLst>
              <a:gd name="adj1" fmla="val 50000"/>
              <a:gd name="adj2" fmla="val 50005"/>
            </a:avLst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26" name="Picture 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313" y="2894013"/>
            <a:ext cx="1655762" cy="3203575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457200"/>
            <a:ext cx="7162800" cy="685800"/>
          </a:xfrm>
          <a:effectLst>
            <a:outerShdw dist="53882" dir="2700000" algn="ctr" rotWithShape="0">
              <a:srgbClr val="000000"/>
            </a:outerShdw>
          </a:effectLst>
        </p:spPr>
        <p:txBody>
          <a:bodyPr/>
          <a:lstStyle/>
          <a:p>
            <a:pPr>
              <a:defRPr/>
            </a:pPr>
            <a:r>
              <a:rPr lang="en-US" altLang="en-US" sz="4400" smtClean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QUANTUM NUMBERS</a:t>
            </a:r>
            <a:endParaRPr lang="en-US" altLang="en-US" sz="4400" smtClean="0">
              <a:solidFill>
                <a:srgbClr val="FAFD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305800" cy="50292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altLang="en-US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The </a:t>
            </a:r>
            <a:r>
              <a:rPr lang="en-US" altLang="en-US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shape, size, and energy</a:t>
            </a:r>
            <a:r>
              <a:rPr lang="en-US" altLang="en-US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of each orbital is a function of 3 quantum numbers which describe the location of an electron within an atom or ion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altLang="en-US" sz="36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 </a:t>
            </a:r>
            <a:r>
              <a:rPr lang="en-US" altLang="en-US" sz="280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(principal)</a:t>
            </a:r>
            <a:r>
              <a:rPr lang="en-US" altLang="en-US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en-US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	---&gt;   energy level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altLang="en-US" sz="36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</a:t>
            </a:r>
            <a:r>
              <a:rPr lang="en-US" altLang="en-US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 (orbital) </a:t>
            </a:r>
            <a:r>
              <a:rPr lang="en-US" altLang="en-US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	---&gt;   shape of orbital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altLang="en-US" sz="36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</a:t>
            </a:r>
            <a:r>
              <a:rPr lang="en-US" altLang="en-US" sz="3600" baseline="-250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</a:t>
            </a:r>
            <a:r>
              <a:rPr lang="en-US" altLang="en-US" sz="3200" baseline="-25000" smtClean="0">
                <a:solidFill>
                  <a:schemeClr val="hlink"/>
                </a:solidFill>
              </a:rPr>
              <a:t> </a:t>
            </a:r>
            <a:r>
              <a:rPr lang="en-US" altLang="en-US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(magnetic)</a:t>
            </a:r>
            <a:r>
              <a:rPr lang="en-US" altLang="en-US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---&gt;  designates a particular 				suborbital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altLang="en-US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The fourth quantum number is not derived from the wave function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altLang="en-US" sz="36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</a:t>
            </a:r>
            <a:r>
              <a:rPr lang="en-US" altLang="en-US" sz="3200" baseline="-25000" smtClean="0">
                <a:solidFill>
                  <a:schemeClr val="hlink"/>
                </a:solidFill>
              </a:rPr>
              <a:t> </a:t>
            </a:r>
            <a:r>
              <a:rPr lang="en-US" altLang="en-US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(spin)</a:t>
            </a:r>
            <a:r>
              <a:rPr lang="en-US" altLang="en-US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		---&gt; spin of the electron 			(clockwise or counterclockwise: ½ or – ½)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endParaRPr lang="en-US" altLang="en-US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endParaRPr lang="en-US" altLang="en-US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endParaRPr lang="en-US" altLang="en-US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02404" name="Line 4"/>
          <p:cNvSpPr>
            <a:spLocks noChangeShapeType="1"/>
          </p:cNvSpPr>
          <p:nvPr/>
        </p:nvSpPr>
        <p:spPr bwMode="auto">
          <a:xfrm>
            <a:off x="533400" y="1295400"/>
            <a:ext cx="7467600" cy="0"/>
          </a:xfrm>
          <a:prstGeom prst="line">
            <a:avLst/>
          </a:prstGeom>
          <a:noFill/>
          <a:ln w="3810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2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2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3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457200"/>
            <a:ext cx="7162800" cy="685800"/>
          </a:xfrm>
          <a:effectLst>
            <a:outerShdw dist="53882" dir="2700000" algn="ctr" rotWithShape="0">
              <a:srgbClr val="000000"/>
            </a:outerShdw>
          </a:effectLst>
        </p:spPr>
        <p:txBody>
          <a:bodyPr/>
          <a:lstStyle/>
          <a:p>
            <a:pPr>
              <a:defRPr/>
            </a:pPr>
            <a:r>
              <a:rPr lang="en-US" altLang="en-US" sz="4400" smtClean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QUANTUM NUMBERS</a:t>
            </a:r>
            <a:endParaRPr lang="en-US" altLang="en-US" sz="4400" smtClean="0">
              <a:solidFill>
                <a:srgbClr val="FAFD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305800" cy="50292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altLang="en-US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So… if two electrons are in the same place at the same time, they must be repelling, so at least the spin quantum number is different!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altLang="en-US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The </a:t>
            </a:r>
            <a:r>
              <a:rPr lang="en-US" altLang="en-US" sz="28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Pauli Exclusion Principle</a:t>
            </a:r>
            <a:r>
              <a:rPr lang="en-US" altLang="en-US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says that no two electrons within an atom (or ion) can have the same four quantum numbers.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altLang="en-US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If two electrons are in the same energy level, the same sublevel, and the same orbital, they must repel.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altLang="en-US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Think of the 4 quantum numbers as the address of an electron… Country &gt; State &gt; City &gt; Street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endParaRPr lang="en-US" altLang="en-US" sz="280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endParaRPr lang="en-US" altLang="en-US" sz="280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49508" name="Line 4"/>
          <p:cNvSpPr>
            <a:spLocks noChangeShapeType="1"/>
          </p:cNvSpPr>
          <p:nvPr/>
        </p:nvSpPr>
        <p:spPr bwMode="auto">
          <a:xfrm>
            <a:off x="533400" y="1295400"/>
            <a:ext cx="7467600" cy="0"/>
          </a:xfrm>
          <a:prstGeom prst="line">
            <a:avLst/>
          </a:prstGeom>
          <a:noFill/>
          <a:ln w="3810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0" y="609600"/>
            <a:ext cx="5943600" cy="1143000"/>
          </a:xfrm>
          <a:effectLst>
            <a:outerShdw dist="53882" dir="2700000" algn="ctr" rotWithShape="0">
              <a:srgbClr val="000000"/>
            </a:outerShdw>
          </a:effectLst>
        </p:spPr>
        <p:txBody>
          <a:bodyPr/>
          <a:lstStyle/>
          <a:p>
            <a:pPr>
              <a:defRPr/>
            </a:pPr>
            <a:r>
              <a:rPr lang="en-US" altLang="en-US" sz="44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Energy Levels</a:t>
            </a:r>
            <a:endParaRPr lang="en-US" altLang="en-US" sz="4400" smtClean="0">
              <a:solidFill>
                <a:srgbClr val="FAFD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981200"/>
            <a:ext cx="7467600" cy="4114800"/>
          </a:xfrm>
        </p:spPr>
        <p:txBody>
          <a:bodyPr/>
          <a:lstStyle/>
          <a:p>
            <a:pPr>
              <a:defRPr/>
            </a:pPr>
            <a:r>
              <a:rPr lang="en-US" altLang="en-US" sz="36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Each energy level has a number called the</a:t>
            </a:r>
            <a:r>
              <a:rPr lang="en-US" altLang="en-US" sz="3600" smtClean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36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PRINCIPAL QUANTUM NUMBER, n</a:t>
            </a:r>
          </a:p>
          <a:p>
            <a:pPr>
              <a:defRPr/>
            </a:pPr>
            <a:r>
              <a:rPr lang="en-US" altLang="en-US" sz="36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Currently n can be 1 thru 7, because there are 7 periods on the periodic table</a:t>
            </a:r>
          </a:p>
        </p:txBody>
      </p:sp>
      <p:pic>
        <p:nvPicPr>
          <p:cNvPr id="33796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0" y="660400"/>
            <a:ext cx="18669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0357" name="Line 5"/>
          <p:cNvSpPr>
            <a:spLocks noChangeShapeType="1"/>
          </p:cNvSpPr>
          <p:nvPr/>
        </p:nvSpPr>
        <p:spPr bwMode="auto">
          <a:xfrm>
            <a:off x="2755900" y="1600200"/>
            <a:ext cx="5702300" cy="0"/>
          </a:xfrm>
          <a:prstGeom prst="line">
            <a:avLst/>
          </a:prstGeom>
          <a:noFill/>
          <a:ln w="2540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5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0" y="609600"/>
            <a:ext cx="5486400" cy="1143000"/>
          </a:xfrm>
          <a:effectLst>
            <a:outerShdw dist="53882" dir="2700000" algn="ctr" rotWithShape="0">
              <a:srgbClr val="000000"/>
            </a:outerShdw>
          </a:effectLst>
        </p:spPr>
        <p:txBody>
          <a:bodyPr/>
          <a:lstStyle/>
          <a:p>
            <a:pPr>
              <a:defRPr/>
            </a:pPr>
            <a:r>
              <a:rPr lang="en-US" altLang="en-US" sz="4400" smtClean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Energy Levels</a:t>
            </a:r>
            <a:endParaRPr lang="en-US" altLang="en-US" sz="4400" smtClean="0">
              <a:solidFill>
                <a:srgbClr val="FAFD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4819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0" y="660400"/>
            <a:ext cx="18669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1380" name="Line 4"/>
          <p:cNvSpPr>
            <a:spLocks noChangeShapeType="1"/>
          </p:cNvSpPr>
          <p:nvPr/>
        </p:nvSpPr>
        <p:spPr bwMode="auto">
          <a:xfrm>
            <a:off x="2755900" y="1600200"/>
            <a:ext cx="5308600" cy="0"/>
          </a:xfrm>
          <a:prstGeom prst="line">
            <a:avLst/>
          </a:prstGeom>
          <a:noFill/>
          <a:ln w="2540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4821" name="Picture 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0" y="2032000"/>
            <a:ext cx="5740400" cy="35893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8980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</p:pic>
      <p:grpSp>
        <p:nvGrpSpPr>
          <p:cNvPr id="101382" name="Group 6"/>
          <p:cNvGrpSpPr>
            <a:grpSpLocks/>
          </p:cNvGrpSpPr>
          <p:nvPr/>
        </p:nvGrpSpPr>
        <p:grpSpPr bwMode="auto">
          <a:xfrm>
            <a:off x="519113" y="1752600"/>
            <a:ext cx="2046287" cy="736600"/>
            <a:chOff x="327" y="1104"/>
            <a:chExt cx="1289" cy="464"/>
          </a:xfrm>
        </p:grpSpPr>
        <p:sp>
          <p:nvSpPr>
            <p:cNvPr id="101383" name="Rectangle 7"/>
            <p:cNvSpPr>
              <a:spLocks noChangeArrowheads="1"/>
            </p:cNvSpPr>
            <p:nvPr/>
          </p:nvSpPr>
          <p:spPr bwMode="auto">
            <a:xfrm>
              <a:off x="327" y="1104"/>
              <a:ext cx="778" cy="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altLang="en-US" sz="3600" b="1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n = 1</a:t>
              </a:r>
              <a:endParaRPr lang="en-US" altLang="en-US" sz="3600" b="1">
                <a:solidFill>
                  <a:srgbClr val="FCFEB9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1384" name="Line 8"/>
            <p:cNvSpPr>
              <a:spLocks noChangeShapeType="1"/>
            </p:cNvSpPr>
            <p:nvPr/>
          </p:nvSpPr>
          <p:spPr bwMode="auto">
            <a:xfrm>
              <a:off x="1120" y="1360"/>
              <a:ext cx="496" cy="20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01385" name="Group 9"/>
          <p:cNvGrpSpPr>
            <a:grpSpLocks/>
          </p:cNvGrpSpPr>
          <p:nvPr/>
        </p:nvGrpSpPr>
        <p:grpSpPr bwMode="auto">
          <a:xfrm>
            <a:off x="519113" y="2590800"/>
            <a:ext cx="2046287" cy="638175"/>
            <a:chOff x="327" y="1632"/>
            <a:chExt cx="1289" cy="402"/>
          </a:xfrm>
        </p:grpSpPr>
        <p:sp>
          <p:nvSpPr>
            <p:cNvPr id="101386" name="Rectangle 10"/>
            <p:cNvSpPr>
              <a:spLocks noChangeArrowheads="1"/>
            </p:cNvSpPr>
            <p:nvPr/>
          </p:nvSpPr>
          <p:spPr bwMode="auto">
            <a:xfrm>
              <a:off x="327" y="1632"/>
              <a:ext cx="778" cy="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altLang="en-US" sz="3600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n = 2</a:t>
              </a:r>
              <a:endParaRPr lang="en-US" altLang="en-US" sz="3600" b="1">
                <a:solidFill>
                  <a:srgbClr val="FCFEB9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1387" name="Line 11"/>
            <p:cNvSpPr>
              <a:spLocks noChangeShapeType="1"/>
            </p:cNvSpPr>
            <p:nvPr/>
          </p:nvSpPr>
          <p:spPr bwMode="auto">
            <a:xfrm>
              <a:off x="1120" y="1888"/>
              <a:ext cx="496" cy="64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01388" name="Group 12"/>
          <p:cNvGrpSpPr>
            <a:grpSpLocks/>
          </p:cNvGrpSpPr>
          <p:nvPr/>
        </p:nvGrpSpPr>
        <p:grpSpPr bwMode="auto">
          <a:xfrm>
            <a:off x="519113" y="3352800"/>
            <a:ext cx="2122487" cy="638175"/>
            <a:chOff x="327" y="2112"/>
            <a:chExt cx="1337" cy="402"/>
          </a:xfrm>
        </p:grpSpPr>
        <p:sp>
          <p:nvSpPr>
            <p:cNvPr id="101389" name="Rectangle 13"/>
            <p:cNvSpPr>
              <a:spLocks noChangeArrowheads="1"/>
            </p:cNvSpPr>
            <p:nvPr/>
          </p:nvSpPr>
          <p:spPr bwMode="auto">
            <a:xfrm>
              <a:off x="327" y="2112"/>
              <a:ext cx="778" cy="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altLang="en-US" sz="3600" b="1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n = 3</a:t>
              </a:r>
              <a:endParaRPr lang="en-US" altLang="en-US" sz="3600" b="1">
                <a:solidFill>
                  <a:srgbClr val="FCFEB9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1390" name="Line 14"/>
            <p:cNvSpPr>
              <a:spLocks noChangeShapeType="1"/>
            </p:cNvSpPr>
            <p:nvPr/>
          </p:nvSpPr>
          <p:spPr bwMode="auto">
            <a:xfrm flipV="1">
              <a:off x="1120" y="2208"/>
              <a:ext cx="544" cy="96"/>
            </a:xfrm>
            <a:prstGeom prst="line">
              <a:avLst/>
            </a:prstGeom>
            <a:noFill/>
            <a:ln w="508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01391" name="Group 15"/>
          <p:cNvGrpSpPr>
            <a:grpSpLocks/>
          </p:cNvGrpSpPr>
          <p:nvPr/>
        </p:nvGrpSpPr>
        <p:grpSpPr bwMode="auto">
          <a:xfrm>
            <a:off x="519113" y="3886200"/>
            <a:ext cx="2122487" cy="790575"/>
            <a:chOff x="327" y="2448"/>
            <a:chExt cx="1337" cy="498"/>
          </a:xfrm>
        </p:grpSpPr>
        <p:sp>
          <p:nvSpPr>
            <p:cNvPr id="101392" name="Rectangle 16"/>
            <p:cNvSpPr>
              <a:spLocks noChangeArrowheads="1"/>
            </p:cNvSpPr>
            <p:nvPr/>
          </p:nvSpPr>
          <p:spPr bwMode="auto">
            <a:xfrm>
              <a:off x="327" y="2544"/>
              <a:ext cx="778" cy="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altLang="en-US" sz="3600" b="1">
                  <a:solidFill>
                    <a:srgbClr val="2108B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n = 4</a:t>
              </a:r>
              <a:endParaRPr lang="en-US" altLang="en-US" sz="3600" b="1">
                <a:solidFill>
                  <a:srgbClr val="FCFEB9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1393" name="Line 17"/>
            <p:cNvSpPr>
              <a:spLocks noChangeShapeType="1"/>
            </p:cNvSpPr>
            <p:nvPr/>
          </p:nvSpPr>
          <p:spPr bwMode="auto">
            <a:xfrm flipV="1">
              <a:off x="1120" y="2448"/>
              <a:ext cx="544" cy="288"/>
            </a:xfrm>
            <a:prstGeom prst="line">
              <a:avLst/>
            </a:prstGeom>
            <a:noFill/>
            <a:ln w="50800">
              <a:solidFill>
                <a:srgbClr val="2108B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1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1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1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1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7162800" cy="1143000"/>
          </a:xfrm>
        </p:spPr>
        <p:txBody>
          <a:bodyPr/>
          <a:lstStyle/>
          <a:p>
            <a:r>
              <a:rPr lang="en-US" altLang="en-US" sz="3200" smtClean="0"/>
              <a:t>Relative sizes of the spherical 1</a:t>
            </a:r>
            <a:r>
              <a:rPr lang="en-US" altLang="en-US" sz="3200" i="1" smtClean="0"/>
              <a:t>s</a:t>
            </a:r>
            <a:r>
              <a:rPr lang="en-US" altLang="en-US" sz="3200" smtClean="0"/>
              <a:t>, 2</a:t>
            </a:r>
            <a:r>
              <a:rPr lang="en-US" altLang="en-US" sz="3200" i="1" smtClean="0"/>
              <a:t>s</a:t>
            </a:r>
            <a:r>
              <a:rPr lang="en-US" altLang="en-US" sz="3200" smtClean="0"/>
              <a:t>, and 3</a:t>
            </a:r>
            <a:r>
              <a:rPr lang="en-US" altLang="en-US" sz="3200" i="1" smtClean="0"/>
              <a:t>s</a:t>
            </a:r>
            <a:r>
              <a:rPr lang="en-US" altLang="en-US" sz="3200" smtClean="0"/>
              <a:t> orbitals of hydrogen.</a:t>
            </a:r>
          </a:p>
        </p:txBody>
      </p:sp>
      <p:pic>
        <p:nvPicPr>
          <p:cNvPr id="35843" name="Picture 3" descr="Zumdahl11_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41438"/>
            <a:ext cx="8382000" cy="5059362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153400" cy="1143000"/>
          </a:xfrm>
        </p:spPr>
        <p:txBody>
          <a:bodyPr/>
          <a:lstStyle/>
          <a:p>
            <a:r>
              <a:rPr lang="en-US" altLang="en-US" sz="4400" smtClean="0">
                <a:solidFill>
                  <a:srgbClr val="F6FC0E"/>
                </a:solidFill>
                <a:latin typeface="Comic Sans MS" panose="030F0702030302020204" pitchFamily="66" charset="0"/>
              </a:rPr>
              <a:t>Types of Orbitals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32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The most probable area to find these electrons takes on a shape</a:t>
            </a:r>
          </a:p>
          <a:p>
            <a:pPr>
              <a:defRPr/>
            </a:pPr>
            <a:r>
              <a:rPr lang="en-US" altLang="en-US" sz="32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So far, we have 4 shapes.  They are named s, p, d, and f. </a:t>
            </a:r>
          </a:p>
          <a:p>
            <a:pPr>
              <a:defRPr/>
            </a:pPr>
            <a:r>
              <a:rPr lang="en-US" altLang="en-US" sz="32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No more than 2 e- assigned to an orbital – one spins clockwise, one spins counterclockwise</a:t>
            </a:r>
          </a:p>
          <a:p>
            <a:pPr>
              <a:defRPr/>
            </a:pPr>
            <a:endParaRPr lang="en-US" altLang="en-US" sz="320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altLang="en-US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7162800" cy="1143000"/>
          </a:xfrm>
        </p:spPr>
        <p:txBody>
          <a:bodyPr/>
          <a:lstStyle/>
          <a:p>
            <a:r>
              <a:rPr lang="en-US" altLang="en-US" smtClean="0"/>
              <a:t>Electromagnetic radiation.</a:t>
            </a:r>
          </a:p>
        </p:txBody>
      </p:sp>
      <p:pic>
        <p:nvPicPr>
          <p:cNvPr id="6147" name="Picture 3" descr="Zumdahl11_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990600"/>
            <a:ext cx="6324600" cy="5180013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7848600" cy="1143000"/>
          </a:xfrm>
        </p:spPr>
        <p:txBody>
          <a:bodyPr/>
          <a:lstStyle/>
          <a:p>
            <a:pPr algn="l">
              <a:defRPr/>
            </a:pPr>
            <a:r>
              <a:rPr lang="en-US" altLang="en-US" sz="60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Types of Orbitals (</a:t>
            </a:r>
            <a:r>
              <a:rPr lang="en-US" altLang="en-US" sz="60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ushScrD" pitchFamily="66" charset="0"/>
              </a:rPr>
              <a:t>l</a:t>
            </a:r>
            <a:r>
              <a:rPr lang="en-US" altLang="en-US" sz="60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)</a:t>
            </a:r>
            <a:endParaRPr lang="en-US" altLang="en-US" sz="6000" smtClean="0">
              <a:solidFill>
                <a:srgbClr val="FAFD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97293" name="07M13AN6.avi">
            <a:hlinkClick r:id="" action="ppaction://media"/>
          </p:cNvPr>
          <p:cNvPicPr>
            <a:picLocks noRot="1" noChangeAspect="1" noChangeArrowheads="1"/>
          </p:cNvPicPr>
          <p:nvPr>
            <p:ph sz="half" idx="1"/>
            <a:vide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2133600"/>
            <a:ext cx="2100263" cy="31242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7295" name="07M13AN7.avi">
            <a:hlinkClick r:id="" action="ppaction://media"/>
          </p:cNvPr>
          <p:cNvPicPr>
            <a:picLocks noRot="1" noChangeAspect="1" noChangeArrowheads="1"/>
          </p:cNvPicPr>
          <p:nvPr>
            <p:ph sz="quarter" idx="2"/>
            <a:videoFile r:link="rId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29000" y="2209800"/>
            <a:ext cx="2000250" cy="29718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7283" name="Rectangle 3"/>
          <p:cNvSpPr>
            <a:spLocks noChangeArrowheads="1"/>
          </p:cNvSpPr>
          <p:nvPr/>
        </p:nvSpPr>
        <p:spPr bwMode="auto">
          <a:xfrm>
            <a:off x="381000" y="5257800"/>
            <a:ext cx="195897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altLang="en-US" sz="36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 orbital</a:t>
            </a:r>
          </a:p>
        </p:txBody>
      </p:sp>
      <p:sp>
        <p:nvSpPr>
          <p:cNvPr id="97284" name="Rectangle 4"/>
          <p:cNvSpPr>
            <a:spLocks noChangeArrowheads="1"/>
          </p:cNvSpPr>
          <p:nvPr/>
        </p:nvSpPr>
        <p:spPr bwMode="auto">
          <a:xfrm>
            <a:off x="3429000" y="5257800"/>
            <a:ext cx="198437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altLang="en-US" sz="36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 orbital</a:t>
            </a:r>
          </a:p>
        </p:txBody>
      </p:sp>
      <p:sp>
        <p:nvSpPr>
          <p:cNvPr id="97285" name="Rectangle 5"/>
          <p:cNvSpPr>
            <a:spLocks noChangeArrowheads="1"/>
          </p:cNvSpPr>
          <p:nvPr/>
        </p:nvSpPr>
        <p:spPr bwMode="auto">
          <a:xfrm>
            <a:off x="6400800" y="5257800"/>
            <a:ext cx="198437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altLang="en-US" sz="36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 orbital</a:t>
            </a:r>
          </a:p>
        </p:txBody>
      </p:sp>
      <p:pic>
        <p:nvPicPr>
          <p:cNvPr id="97297" name="07M13AND.avi">
            <a:hlinkClick r:id="" action="ppaction://media"/>
          </p:cNvPr>
          <p:cNvPicPr>
            <a:picLocks noRot="1" noChangeAspect="1" noChangeArrowheads="1"/>
          </p:cNvPicPr>
          <p:nvPr>
            <p:ph sz="quarter" idx="3"/>
            <a:videoFile r:link="rId3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00800" y="2209800"/>
            <a:ext cx="2051050" cy="3048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7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7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72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9729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293"/>
                  </p:tgtEl>
                </p:cond>
              </p:nextCondLst>
            </p:seq>
            <p:vide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7293"/>
                </p:tgtEl>
              </p:cMediaNode>
            </p:vide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72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8" dur="1" fill="hold"/>
                                        <p:tgtEl>
                                          <p:spTgt spid="9729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295"/>
                  </p:tgtEl>
                </p:cond>
              </p:nextCondLst>
            </p:seq>
            <p:video>
              <p:cMediaNode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7295"/>
                </p:tgtEl>
              </p:cMediaNode>
            </p:video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72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4" dur="1" fill="hold"/>
                                        <p:tgtEl>
                                          <p:spTgt spid="972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297"/>
                  </p:tgtEl>
                </p:cond>
              </p:nextCondLst>
            </p:seq>
            <p:video>
              <p:cMediaNode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7297"/>
                </p:tgtEl>
              </p:cMediaNode>
            </p:video>
          </p:childTnLst>
        </p:cTn>
      </p:par>
    </p:tnLst>
    <p:bldLst>
      <p:bldP spid="97283" grpId="0" autoUpdateAnimBg="0"/>
      <p:bldP spid="97284" grpId="0" autoUpdateAnimBg="0"/>
      <p:bldP spid="97285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4724400" cy="1143000"/>
          </a:xfrm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pPr>
              <a:defRPr/>
            </a:pPr>
            <a:r>
              <a:rPr lang="en-US" altLang="en-US" sz="4400" smtClean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 Orbitals</a:t>
            </a:r>
            <a:endParaRPr lang="en-US" altLang="en-US" sz="4400" smtClean="0">
              <a:solidFill>
                <a:srgbClr val="FAFD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panose="020B0604020202020204" pitchFamily="34" charset="0"/>
            </a:endParaRP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524000"/>
            <a:ext cx="4876800" cy="2286000"/>
          </a:xfrm>
          <a:solidFill>
            <a:srgbClr val="FCFEB9"/>
          </a:solidFill>
          <a:ln w="12700" cap="flat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>
              <a:buFontTx/>
              <a:buNone/>
              <a:defRPr/>
            </a:pPr>
            <a:r>
              <a:rPr lang="en-US" altLang="en-US" smtClean="0">
                <a:effectLst>
                  <a:outerShdw blurRad="38100" dist="38100" dir="2700000" algn="tl">
                    <a:srgbClr val="FFFFFF"/>
                  </a:outerShdw>
                </a:effectLst>
                <a:latin typeface="Helvetica" panose="020B0604020202020204" pitchFamily="34" charset="0"/>
              </a:rPr>
              <a:t>this is a </a:t>
            </a:r>
            <a:r>
              <a:rPr lang="en-US" altLang="en-US" sz="3200" smtClean="0">
                <a:effectLst>
                  <a:outerShdw blurRad="38100" dist="38100" dir="2700000" algn="tl">
                    <a:srgbClr val="FFFFFF"/>
                  </a:outerShdw>
                </a:effectLst>
                <a:latin typeface="Helvetica" panose="020B0604020202020204" pitchFamily="34" charset="0"/>
              </a:rPr>
              <a:t>p sublevel</a:t>
            </a:r>
            <a:r>
              <a:rPr lang="en-US" altLang="en-US" smtClean="0">
                <a:effectLst>
                  <a:outerShdw blurRad="38100" dist="38100" dir="2700000" algn="tl">
                    <a:srgbClr val="FFFFFF"/>
                  </a:outerShdw>
                </a:effectLst>
                <a:latin typeface="Helvetica" panose="020B0604020202020204" pitchFamily="34" charset="0"/>
              </a:rPr>
              <a:t> 		with </a:t>
            </a:r>
            <a:r>
              <a:rPr lang="en-US" altLang="en-US" sz="3200" smtClean="0">
                <a:effectLst>
                  <a:outerShdw blurRad="38100" dist="38100" dir="2700000" algn="tl">
                    <a:srgbClr val="FFFFFF"/>
                  </a:outerShdw>
                </a:effectLst>
                <a:latin typeface="Helvetica" panose="020B0604020202020204" pitchFamily="34" charset="0"/>
              </a:rPr>
              <a:t>3 orbitals</a:t>
            </a:r>
          </a:p>
          <a:p>
            <a:pPr>
              <a:buFontTx/>
              <a:buNone/>
              <a:defRPr/>
            </a:pPr>
            <a:r>
              <a:rPr lang="en-US" altLang="en-US" smtClean="0">
                <a:effectLst>
                  <a:outerShdw blurRad="38100" dist="38100" dir="2700000" algn="tl">
                    <a:srgbClr val="FFFFFF"/>
                  </a:outerShdw>
                </a:effectLst>
                <a:latin typeface="Helvetica" panose="020B0604020202020204" pitchFamily="34" charset="0"/>
              </a:rPr>
              <a:t>These are called x, y, and z</a:t>
            </a:r>
          </a:p>
        </p:txBody>
      </p:sp>
      <p:pic>
        <p:nvPicPr>
          <p:cNvPr id="110596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00" y="673100"/>
            <a:ext cx="3200400" cy="2324100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598" name="Rectangle 6"/>
          <p:cNvSpPr>
            <a:spLocks noChangeArrowheads="1"/>
          </p:cNvSpPr>
          <p:nvPr/>
        </p:nvSpPr>
        <p:spPr bwMode="auto">
          <a:xfrm>
            <a:off x="5465763" y="3179763"/>
            <a:ext cx="3530600" cy="265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altLang="en-US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There is a </a:t>
            </a:r>
            <a:r>
              <a:rPr lang="en-US" altLang="en-US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PLANAR NODE</a:t>
            </a:r>
            <a:r>
              <a:rPr lang="en-US" altLang="en-US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thru the nucleus, which is an area of zero probability of finding an electron</a:t>
            </a:r>
          </a:p>
        </p:txBody>
      </p:sp>
      <p:sp>
        <p:nvSpPr>
          <p:cNvPr id="110601" name="Text Box 9"/>
          <p:cNvSpPr txBox="1">
            <a:spLocks noChangeArrowheads="1"/>
          </p:cNvSpPr>
          <p:nvPr/>
        </p:nvSpPr>
        <p:spPr bwMode="auto">
          <a:xfrm>
            <a:off x="2438400" y="4572000"/>
            <a:ext cx="26670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4400">
                <a:effectLst>
                  <a:outerShdw blurRad="38100" dist="38100" dir="2700000" algn="tl">
                    <a:srgbClr val="000000"/>
                  </a:outerShdw>
                </a:effectLst>
              </a:rPr>
              <a:t>3p</a:t>
            </a:r>
            <a:r>
              <a:rPr lang="en-US" altLang="en-US" sz="44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y</a:t>
            </a:r>
            <a:r>
              <a:rPr lang="en-US" altLang="en-US" sz="4400">
                <a:effectLst>
                  <a:outerShdw blurRad="38100" dist="38100" dir="2700000" algn="tl">
                    <a:srgbClr val="000000"/>
                  </a:outerShdw>
                </a:effectLst>
              </a:rPr>
              <a:t> orbital</a:t>
            </a:r>
          </a:p>
        </p:txBody>
      </p:sp>
      <p:pic>
        <p:nvPicPr>
          <p:cNvPr id="110603" name="07M13AN7.avi">
            <a:hlinkClick r:id="" action="ppaction://media"/>
          </p:cNvPr>
          <p:cNvPicPr>
            <a:picLocks noGrp="1" noRot="1" noChangeAspect="1" noChangeArrowheads="1"/>
          </p:cNvPicPr>
          <p:nvPr>
            <p:ph sz="half" idx="2"/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4114800"/>
            <a:ext cx="1409700" cy="2095500"/>
          </a:xfr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0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0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11060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0603"/>
                </p:tgtEl>
              </p:cMediaNode>
            </p:video>
          </p:childTnLst>
        </p:cTn>
      </p:par>
    </p:tnLst>
    <p:bldLst>
      <p:bldP spid="110595" grpId="0" build="p" autoUpdateAnimBg="0"/>
      <p:bldP spid="110598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63" y="1447800"/>
            <a:ext cx="8123237" cy="3157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1619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077200" cy="685800"/>
          </a:xfrm>
          <a:solidFill>
            <a:srgbClr val="FCFEB9"/>
          </a:solidFill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US" altLang="en-US" sz="400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p Orbitals</a:t>
            </a:r>
            <a:endParaRPr lang="en-US" altLang="en-US" sz="4000" smtClean="0">
              <a:effectLst>
                <a:outerShdw blurRad="38100" dist="38100" dir="2700000" algn="tl">
                  <a:srgbClr val="FFFFFF"/>
                </a:outerShdw>
              </a:effectLst>
              <a:latin typeface="Helvetica" panose="020B0604020202020204" pitchFamily="34" charset="0"/>
            </a:endParaRPr>
          </a:p>
        </p:txBody>
      </p:sp>
      <p:sp>
        <p:nvSpPr>
          <p:cNvPr id="1116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90600" y="4876800"/>
            <a:ext cx="7162800" cy="1219200"/>
          </a:xfrm>
        </p:spPr>
        <p:txBody>
          <a:bodyPr/>
          <a:lstStyle/>
          <a:p>
            <a:pPr>
              <a:defRPr/>
            </a:pPr>
            <a:r>
              <a:rPr lang="en-US" altLang="en-US" sz="2800" b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The three p orbitals lie 90</a:t>
            </a:r>
            <a:r>
              <a:rPr lang="en-US" altLang="en-US" sz="2800" b="0" baseline="30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o</a:t>
            </a:r>
            <a:r>
              <a:rPr lang="en-US" altLang="en-US" sz="2800" b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apart in space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1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0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3657600" cy="762000"/>
          </a:xfrm>
          <a:solidFill>
            <a:srgbClr val="FCFEB9"/>
          </a:solidFill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US" altLang="en-US" sz="440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d Orbitals</a:t>
            </a:r>
            <a:endParaRPr lang="en-US" altLang="en-US" sz="4400" smtClean="0">
              <a:effectLst>
                <a:outerShdw blurRad="38100" dist="38100" dir="2700000" algn="tl">
                  <a:srgbClr val="FFFFFF"/>
                </a:outerShdw>
              </a:effectLst>
              <a:latin typeface="Helvetica" panose="020B0604020202020204" pitchFamily="34" charset="0"/>
            </a:endParaRP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4953000" cy="5029200"/>
          </a:xfrm>
        </p:spPr>
        <p:txBody>
          <a:bodyPr/>
          <a:lstStyle/>
          <a:p>
            <a:pPr>
              <a:defRPr/>
            </a:pPr>
            <a:r>
              <a:rPr lang="en-US" altLang="en-US" sz="36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 sublevel has 5 orbitals</a:t>
            </a:r>
            <a:r>
              <a:rPr lang="en-US" altLang="en-US" smtClean="0"/>
              <a:t> </a:t>
            </a:r>
          </a:p>
        </p:txBody>
      </p:sp>
      <p:pic>
        <p:nvPicPr>
          <p:cNvPr id="114692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81000"/>
            <a:ext cx="4178300" cy="250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469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581400"/>
            <a:ext cx="2362200" cy="24892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4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4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1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 shapes and labels of the five 3</a:t>
            </a:r>
            <a:r>
              <a:rPr lang="en-US" altLang="en-US" i="1" smtClean="0"/>
              <a:t>d</a:t>
            </a:r>
            <a:r>
              <a:rPr lang="en-US" altLang="en-US" smtClean="0"/>
              <a:t> orbitals.</a:t>
            </a:r>
          </a:p>
        </p:txBody>
      </p:sp>
      <p:pic>
        <p:nvPicPr>
          <p:cNvPr id="41987" name="Picture 3" descr="Zumdahl11_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408238"/>
            <a:ext cx="8686800" cy="2076450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7" name="Rectangle 5"/>
          <p:cNvSpPr>
            <a:spLocks noChangeArrowheads="1"/>
          </p:cNvSpPr>
          <p:nvPr/>
        </p:nvSpPr>
        <p:spPr bwMode="auto">
          <a:xfrm>
            <a:off x="228600" y="1981200"/>
            <a:ext cx="5486400" cy="1600200"/>
          </a:xfrm>
          <a:prstGeom prst="rect">
            <a:avLst/>
          </a:prstGeom>
          <a:solidFill>
            <a:srgbClr val="FCFEB9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0838" name="Rectangle 6"/>
          <p:cNvSpPr>
            <a:spLocks noGrp="1" noChangeArrowheads="1"/>
          </p:cNvSpPr>
          <p:nvPr>
            <p:ph type="title"/>
          </p:nvPr>
        </p:nvSpPr>
        <p:spPr>
          <a:solidFill>
            <a:srgbClr val="DBFFB8"/>
          </a:solidFill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US" altLang="en-US" sz="440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f Orbitals</a:t>
            </a:r>
            <a:endParaRPr lang="en-US" altLang="en-US" sz="4400" smtClean="0">
              <a:effectLst>
                <a:outerShdw blurRad="38100" dist="38100" dir="2700000" algn="tl">
                  <a:srgbClr val="FFFFFF"/>
                </a:outerShdw>
              </a:effectLst>
              <a:latin typeface="Helvetica" panose="020B0604020202020204" pitchFamily="34" charset="0"/>
            </a:endParaRPr>
          </a:p>
        </p:txBody>
      </p:sp>
      <p:sp>
        <p:nvSpPr>
          <p:cNvPr id="120839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981200"/>
            <a:ext cx="5791200" cy="10668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altLang="en-US" sz="2800" smtClean="0">
                <a:effectLst>
                  <a:outerShdw blurRad="38100" dist="38100" dir="2700000" algn="tl">
                    <a:srgbClr val="FFFFFF"/>
                  </a:outerShdw>
                </a:effectLst>
                <a:latin typeface="Helvetica" panose="020B0604020202020204" pitchFamily="34" charset="0"/>
              </a:rPr>
              <a:t>For l = 3, </a:t>
            </a:r>
            <a:br>
              <a:rPr lang="en-US" altLang="en-US" sz="2800" smtClean="0">
                <a:effectLst>
                  <a:outerShdw blurRad="38100" dist="38100" dir="2700000" algn="tl">
                    <a:srgbClr val="FFFFFF"/>
                  </a:outerShdw>
                </a:effectLst>
                <a:latin typeface="Helvetica" panose="020B0604020202020204" pitchFamily="34" charset="0"/>
              </a:rPr>
            </a:br>
            <a:r>
              <a:rPr lang="en-US" altLang="en-US" sz="2800" smtClean="0">
                <a:effectLst>
                  <a:outerShdw blurRad="38100" dist="38100" dir="2700000" algn="tl">
                    <a:srgbClr val="FFFFFF"/>
                  </a:outerShdw>
                </a:effectLst>
                <a:latin typeface="Helvetica" panose="020B0604020202020204" pitchFamily="34" charset="0"/>
              </a:rPr>
              <a:t>	---&gt;  f sublevel with 7 orbitals</a:t>
            </a:r>
          </a:p>
        </p:txBody>
      </p:sp>
      <p:pic>
        <p:nvPicPr>
          <p:cNvPr id="43013" name="Picture 8" descr="forbital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19800" y="1905000"/>
            <a:ext cx="2846388" cy="495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08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9" grpId="0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7162800" cy="1143000"/>
          </a:xfrm>
        </p:spPr>
        <p:txBody>
          <a:bodyPr/>
          <a:lstStyle/>
          <a:p>
            <a:r>
              <a:rPr lang="en-US" altLang="en-US" sz="4800" smtClean="0">
                <a:solidFill>
                  <a:srgbClr val="F6FC0E"/>
                </a:solidFill>
                <a:latin typeface="Comic Sans MS" panose="030F0702030302020204" pitchFamily="66" charset="0"/>
              </a:rPr>
              <a:t>Diagonal Rule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524000"/>
            <a:ext cx="7162800" cy="4572000"/>
          </a:xfrm>
        </p:spPr>
        <p:txBody>
          <a:bodyPr/>
          <a:lstStyle/>
          <a:p>
            <a:r>
              <a:rPr lang="en-US" altLang="en-US" sz="2800" smtClean="0"/>
              <a:t>Must be able to write it for the test! This will be question #1 !  Without it, you will not get correct answers !</a:t>
            </a:r>
          </a:p>
          <a:p>
            <a:r>
              <a:rPr lang="en-US" altLang="en-US" sz="2800" smtClean="0"/>
              <a:t>The diagonal rule is a </a:t>
            </a:r>
            <a:r>
              <a:rPr lang="en-US" altLang="en-US" sz="2800" i="1" smtClean="0"/>
              <a:t>memory device</a:t>
            </a:r>
            <a:r>
              <a:rPr lang="en-US" altLang="en-US" sz="2800" smtClean="0"/>
              <a:t> that helps you remember the order of the filling of the orbitals from lowest energy to highest energy</a:t>
            </a:r>
          </a:p>
          <a:p>
            <a:r>
              <a:rPr lang="en-US" altLang="en-US" sz="2800" smtClean="0">
                <a:solidFill>
                  <a:schemeClr val="hlink"/>
                </a:solidFill>
              </a:rPr>
              <a:t>_____________________</a:t>
            </a:r>
            <a:r>
              <a:rPr lang="en-US" altLang="en-US" sz="2800" smtClean="0"/>
              <a:t> states that electrons fill from the lowest possible energy to the highest energy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34" name="Line 22"/>
          <p:cNvSpPr>
            <a:spLocks noChangeShapeType="1"/>
          </p:cNvSpPr>
          <p:nvPr/>
        </p:nvSpPr>
        <p:spPr bwMode="auto">
          <a:xfrm flipH="1">
            <a:off x="304800" y="609600"/>
            <a:ext cx="1676400" cy="1371600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6942" name="Line 30"/>
          <p:cNvSpPr>
            <a:spLocks noChangeShapeType="1"/>
          </p:cNvSpPr>
          <p:nvPr/>
        </p:nvSpPr>
        <p:spPr bwMode="auto">
          <a:xfrm flipH="1">
            <a:off x="1600200" y="3810000"/>
            <a:ext cx="3733800" cy="2819400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6941" name="Line 29"/>
          <p:cNvSpPr>
            <a:spLocks noChangeShapeType="1"/>
          </p:cNvSpPr>
          <p:nvPr/>
        </p:nvSpPr>
        <p:spPr bwMode="auto">
          <a:xfrm flipH="1">
            <a:off x="609600" y="3429000"/>
            <a:ext cx="4038600" cy="3048000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6940" name="Line 28"/>
          <p:cNvSpPr>
            <a:spLocks noChangeShapeType="1"/>
          </p:cNvSpPr>
          <p:nvPr/>
        </p:nvSpPr>
        <p:spPr bwMode="auto">
          <a:xfrm flipH="1">
            <a:off x="381000" y="3048000"/>
            <a:ext cx="3810000" cy="2895600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6939" name="Line 27"/>
          <p:cNvSpPr>
            <a:spLocks noChangeShapeType="1"/>
          </p:cNvSpPr>
          <p:nvPr/>
        </p:nvSpPr>
        <p:spPr bwMode="auto">
          <a:xfrm flipH="1">
            <a:off x="304800" y="2514600"/>
            <a:ext cx="3429000" cy="2667000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6938" name="Line 26"/>
          <p:cNvSpPr>
            <a:spLocks noChangeShapeType="1"/>
          </p:cNvSpPr>
          <p:nvPr/>
        </p:nvSpPr>
        <p:spPr bwMode="auto">
          <a:xfrm flipH="1">
            <a:off x="152400" y="1981200"/>
            <a:ext cx="3276600" cy="2514600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6937" name="Line 25"/>
          <p:cNvSpPr>
            <a:spLocks noChangeShapeType="1"/>
          </p:cNvSpPr>
          <p:nvPr/>
        </p:nvSpPr>
        <p:spPr bwMode="auto">
          <a:xfrm flipH="1">
            <a:off x="381000" y="1447800"/>
            <a:ext cx="2590800" cy="1981200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6936" name="Line 24"/>
          <p:cNvSpPr>
            <a:spLocks noChangeShapeType="1"/>
          </p:cNvSpPr>
          <p:nvPr/>
        </p:nvSpPr>
        <p:spPr bwMode="auto">
          <a:xfrm flipH="1">
            <a:off x="304800" y="1066800"/>
            <a:ext cx="2057400" cy="1600200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0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4343400" cy="1143000"/>
          </a:xfrm>
        </p:spPr>
        <p:txBody>
          <a:bodyPr/>
          <a:lstStyle/>
          <a:p>
            <a:r>
              <a:rPr lang="en-US" altLang="en-US" smtClean="0">
                <a:solidFill>
                  <a:srgbClr val="F6FC0E"/>
                </a:solidFill>
              </a:rPr>
              <a:t>Diagonal Rule</a:t>
            </a:r>
          </a:p>
        </p:txBody>
      </p:sp>
      <p:sp>
        <p:nvSpPr>
          <p:cNvPr id="166918" name="Text Box 6"/>
          <p:cNvSpPr txBox="1">
            <a:spLocks noChangeArrowheads="1"/>
          </p:cNvSpPr>
          <p:nvPr/>
        </p:nvSpPr>
        <p:spPr bwMode="auto">
          <a:xfrm>
            <a:off x="1066800" y="990600"/>
            <a:ext cx="38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32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</a:t>
            </a:r>
          </a:p>
        </p:txBody>
      </p:sp>
      <p:sp>
        <p:nvSpPr>
          <p:cNvPr id="166920" name="Text Box 8"/>
          <p:cNvSpPr txBox="1">
            <a:spLocks noChangeArrowheads="1"/>
          </p:cNvSpPr>
          <p:nvPr/>
        </p:nvSpPr>
        <p:spPr bwMode="auto">
          <a:xfrm>
            <a:off x="1066800" y="2590800"/>
            <a:ext cx="3886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32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     3p     3d</a:t>
            </a:r>
          </a:p>
        </p:txBody>
      </p:sp>
      <p:sp>
        <p:nvSpPr>
          <p:cNvPr id="166919" name="Text Box 7"/>
          <p:cNvSpPr txBox="1">
            <a:spLocks noChangeArrowheads="1"/>
          </p:cNvSpPr>
          <p:nvPr/>
        </p:nvSpPr>
        <p:spPr bwMode="auto">
          <a:xfrm>
            <a:off x="1066800" y="1752600"/>
            <a:ext cx="3048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32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     2p</a:t>
            </a:r>
          </a:p>
        </p:txBody>
      </p:sp>
      <p:sp>
        <p:nvSpPr>
          <p:cNvPr id="166921" name="Text Box 9"/>
          <p:cNvSpPr txBox="1">
            <a:spLocks noChangeArrowheads="1"/>
          </p:cNvSpPr>
          <p:nvPr/>
        </p:nvSpPr>
        <p:spPr bwMode="auto">
          <a:xfrm>
            <a:off x="1066800" y="3429000"/>
            <a:ext cx="3962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32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     4p     4d     4f</a:t>
            </a:r>
          </a:p>
        </p:txBody>
      </p:sp>
      <p:sp>
        <p:nvSpPr>
          <p:cNvPr id="166922" name="Text Box 10"/>
          <p:cNvSpPr txBox="1">
            <a:spLocks noChangeArrowheads="1"/>
          </p:cNvSpPr>
          <p:nvPr/>
        </p:nvSpPr>
        <p:spPr bwMode="auto">
          <a:xfrm>
            <a:off x="1066800" y="4267200"/>
            <a:ext cx="5486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32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     5p     5d     5f     5g?</a:t>
            </a:r>
          </a:p>
        </p:txBody>
      </p:sp>
      <p:sp>
        <p:nvSpPr>
          <p:cNvPr id="166923" name="Text Box 11"/>
          <p:cNvSpPr txBox="1">
            <a:spLocks noChangeArrowheads="1"/>
          </p:cNvSpPr>
          <p:nvPr/>
        </p:nvSpPr>
        <p:spPr bwMode="auto">
          <a:xfrm>
            <a:off x="1066800" y="5105400"/>
            <a:ext cx="6553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32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     6p     6d     6f     6g?    6h?</a:t>
            </a:r>
          </a:p>
        </p:txBody>
      </p:sp>
      <p:sp>
        <p:nvSpPr>
          <p:cNvPr id="166924" name="Text Box 12"/>
          <p:cNvSpPr txBox="1">
            <a:spLocks noChangeArrowheads="1"/>
          </p:cNvSpPr>
          <p:nvPr/>
        </p:nvSpPr>
        <p:spPr bwMode="auto">
          <a:xfrm>
            <a:off x="1066800" y="5867400"/>
            <a:ext cx="807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32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     7p     7d     7f     7g?    7h?    7i?</a:t>
            </a:r>
          </a:p>
        </p:txBody>
      </p:sp>
      <p:sp>
        <p:nvSpPr>
          <p:cNvPr id="166917" name="Text Box 5"/>
          <p:cNvSpPr txBox="1">
            <a:spLocks noChangeArrowheads="1"/>
          </p:cNvSpPr>
          <p:nvPr/>
        </p:nvSpPr>
        <p:spPr bwMode="auto">
          <a:xfrm>
            <a:off x="762000" y="914400"/>
            <a:ext cx="381000" cy="558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36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</a:t>
            </a:r>
          </a:p>
          <a:p>
            <a:pPr>
              <a:spcBef>
                <a:spcPct val="50000"/>
              </a:spcBef>
              <a:defRPr/>
            </a:pPr>
            <a:r>
              <a:rPr lang="en-US" altLang="en-US" sz="36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</a:p>
          <a:p>
            <a:pPr>
              <a:spcBef>
                <a:spcPct val="50000"/>
              </a:spcBef>
              <a:defRPr/>
            </a:pPr>
            <a:r>
              <a:rPr lang="en-US" altLang="en-US" sz="36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3</a:t>
            </a:r>
          </a:p>
          <a:p>
            <a:pPr>
              <a:spcBef>
                <a:spcPct val="50000"/>
              </a:spcBef>
              <a:defRPr/>
            </a:pPr>
            <a:r>
              <a:rPr lang="en-US" altLang="en-US" sz="36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4</a:t>
            </a:r>
          </a:p>
          <a:p>
            <a:pPr>
              <a:spcBef>
                <a:spcPct val="50000"/>
              </a:spcBef>
              <a:defRPr/>
            </a:pPr>
            <a:r>
              <a:rPr lang="en-US" altLang="en-US" sz="36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5</a:t>
            </a:r>
          </a:p>
          <a:p>
            <a:pPr>
              <a:spcBef>
                <a:spcPct val="50000"/>
              </a:spcBef>
              <a:defRPr/>
            </a:pPr>
            <a:r>
              <a:rPr lang="en-US" altLang="en-US" sz="36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6</a:t>
            </a:r>
          </a:p>
          <a:p>
            <a:pPr>
              <a:spcBef>
                <a:spcPct val="50000"/>
              </a:spcBef>
              <a:defRPr/>
            </a:pPr>
            <a:r>
              <a:rPr lang="en-US" altLang="en-US" sz="36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7</a:t>
            </a:r>
          </a:p>
        </p:txBody>
      </p:sp>
      <p:pic>
        <p:nvPicPr>
          <p:cNvPr id="166932" name="Picture 20">
            <a:hlinkClick r:id="" action="ppaction://media"/>
          </p:cNvPr>
          <p:cNvPicPr>
            <a:picLocks noRot="1" noChangeAspect="1" noChangeArrowheads="1"/>
          </p:cNvPicPr>
          <p:nvPr>
            <a:wavAudioFile r:embed="rId1" name="MSSN00102_0000[1]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6858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6933" name="Text Box 21"/>
          <p:cNvSpPr txBox="1">
            <a:spLocks noChangeArrowheads="1"/>
          </p:cNvSpPr>
          <p:nvPr/>
        </p:nvSpPr>
        <p:spPr bwMode="auto">
          <a:xfrm>
            <a:off x="4495800" y="762000"/>
            <a:ext cx="4648200" cy="290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160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Steps:</a:t>
            </a:r>
          </a:p>
          <a:p>
            <a:pPr>
              <a:spcBef>
                <a:spcPct val="50000"/>
              </a:spcBef>
              <a:buFontTx/>
              <a:buAutoNum type="arabicPeriod"/>
              <a:defRPr/>
            </a:pPr>
            <a:r>
              <a:rPr lang="en-US" altLang="en-US" sz="160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Write the energy levels top to bottom.</a:t>
            </a:r>
          </a:p>
          <a:p>
            <a:pPr>
              <a:spcBef>
                <a:spcPct val="50000"/>
              </a:spcBef>
              <a:buFontTx/>
              <a:buAutoNum type="arabicPeriod"/>
              <a:defRPr/>
            </a:pPr>
            <a:r>
              <a:rPr lang="en-US" altLang="en-US" sz="160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Write the orbitals in s, p, d, f order.  Write the same number of orbitals as the energy level.</a:t>
            </a:r>
          </a:p>
          <a:p>
            <a:pPr>
              <a:spcBef>
                <a:spcPct val="50000"/>
              </a:spcBef>
              <a:buFontTx/>
              <a:buAutoNum type="arabicPeriod"/>
              <a:defRPr/>
            </a:pPr>
            <a:r>
              <a:rPr lang="en-US" altLang="en-US" sz="160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Draw diagonal lines from the top right to the bottom left.</a:t>
            </a:r>
          </a:p>
          <a:p>
            <a:pPr>
              <a:spcBef>
                <a:spcPct val="50000"/>
              </a:spcBef>
              <a:buFontTx/>
              <a:buAutoNum type="arabicPeriod"/>
              <a:defRPr/>
            </a:pPr>
            <a:r>
              <a:rPr lang="en-US" altLang="en-US" sz="160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To get the correct order, </a:t>
            </a:r>
            <a:br>
              <a:rPr lang="en-US" altLang="en-US" sz="160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</a:br>
            <a:r>
              <a:rPr lang="en-US" altLang="en-US" i="1" u="sng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follow the arrows!</a:t>
            </a:r>
          </a:p>
        </p:txBody>
      </p:sp>
      <p:sp>
        <p:nvSpPr>
          <p:cNvPr id="166943" name="Text Box 31"/>
          <p:cNvSpPr txBox="1">
            <a:spLocks noChangeArrowheads="1"/>
          </p:cNvSpPr>
          <p:nvPr/>
        </p:nvSpPr>
        <p:spPr bwMode="auto">
          <a:xfrm>
            <a:off x="6477000" y="3810000"/>
            <a:ext cx="26670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1600">
                <a:solidFill>
                  <a:srgbClr val="F3A00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By this point, we are past the current periodic table so we can stop.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6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38" fill="hold"/>
                                        <p:tgtEl>
                                          <p:spTgt spid="1669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6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6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500"/>
                                        <p:tgtEl>
                                          <p:spTgt spid="1669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500"/>
                                        <p:tgtEl>
                                          <p:spTgt spid="1669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500"/>
                                        <p:tgtEl>
                                          <p:spTgt spid="1669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1669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1669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1669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1669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1669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1669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1669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1669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1669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1669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1669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1669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1669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1669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1669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69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69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69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69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s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69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6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66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66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66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66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66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66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66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66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66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66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6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6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6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69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69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69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69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69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69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69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69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6932"/>
                </p:tgtEl>
              </p:cMediaNode>
            </p:audio>
          </p:childTnLst>
        </p:cTn>
      </p:par>
    </p:tnLst>
    <p:bldLst>
      <p:bldP spid="166918" grpId="0"/>
      <p:bldP spid="166920" grpId="0"/>
      <p:bldP spid="166919" grpId="0"/>
      <p:bldP spid="166921" grpId="0"/>
      <p:bldP spid="166922" grpId="0"/>
      <p:bldP spid="166923" grpId="0"/>
      <p:bldP spid="166924" grpId="0"/>
      <p:bldP spid="166917" grpId="0"/>
      <p:bldP spid="16694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chemeClr val="hlink"/>
                </a:solidFill>
              </a:rPr>
              <a:t>Why are d and f orbitals always in lower energy levels?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 smtClean="0"/>
              <a:t>d and f orbitals require LARGE amounts of energy</a:t>
            </a:r>
          </a:p>
          <a:p>
            <a:r>
              <a:rPr lang="en-US" altLang="en-US" sz="2800" smtClean="0"/>
              <a:t>It’s better (lower in energy) to skip a sublevel that requires a large amount of energy (d and f orbtials) for one in a higher level but lower energy</a:t>
            </a:r>
          </a:p>
          <a:p>
            <a:pPr>
              <a:buFontTx/>
              <a:buNone/>
            </a:pPr>
            <a:r>
              <a:rPr lang="en-US" altLang="en-US" sz="2800" smtClean="0"/>
              <a:t>This is the reason for the diagonal rule! BE SURE TO FOLLOW THE ARROWS IN ORDER!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5" name="Line 7"/>
          <p:cNvSpPr>
            <a:spLocks noChangeShapeType="1"/>
          </p:cNvSpPr>
          <p:nvPr/>
        </p:nvSpPr>
        <p:spPr bwMode="auto">
          <a:xfrm>
            <a:off x="996950" y="3505200"/>
            <a:ext cx="78422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9336" name="Line 8"/>
          <p:cNvSpPr>
            <a:spLocks noChangeShapeType="1"/>
          </p:cNvSpPr>
          <p:nvPr/>
        </p:nvSpPr>
        <p:spPr bwMode="auto">
          <a:xfrm>
            <a:off x="1524000" y="3130550"/>
            <a:ext cx="0" cy="3187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9337" name="Line 9"/>
          <p:cNvSpPr>
            <a:spLocks noChangeShapeType="1"/>
          </p:cNvSpPr>
          <p:nvPr/>
        </p:nvSpPr>
        <p:spPr bwMode="auto">
          <a:xfrm>
            <a:off x="920750" y="4876800"/>
            <a:ext cx="79184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9338" name="Rectangle 10"/>
          <p:cNvSpPr>
            <a:spLocks noChangeArrowheads="1"/>
          </p:cNvSpPr>
          <p:nvPr/>
        </p:nvSpPr>
        <p:spPr bwMode="auto">
          <a:xfrm>
            <a:off x="1600200" y="2971800"/>
            <a:ext cx="17637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altLang="en-US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 orbitals</a:t>
            </a:r>
          </a:p>
        </p:txBody>
      </p:sp>
      <p:sp>
        <p:nvSpPr>
          <p:cNvPr id="99340" name="Rectangle 12"/>
          <p:cNvSpPr>
            <a:spLocks noChangeArrowheads="1"/>
          </p:cNvSpPr>
          <p:nvPr/>
        </p:nvSpPr>
        <p:spPr bwMode="auto">
          <a:xfrm>
            <a:off x="5334000" y="2971800"/>
            <a:ext cx="178276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altLang="en-US" b="1">
                <a:solidFill>
                  <a:srgbClr val="00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 orbitals</a:t>
            </a:r>
          </a:p>
        </p:txBody>
      </p:sp>
      <p:sp>
        <p:nvSpPr>
          <p:cNvPr id="99341" name="Rectangle 13"/>
          <p:cNvSpPr>
            <a:spLocks noChangeArrowheads="1"/>
          </p:cNvSpPr>
          <p:nvPr/>
        </p:nvSpPr>
        <p:spPr bwMode="auto">
          <a:xfrm>
            <a:off x="0" y="3581400"/>
            <a:ext cx="1450975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altLang="en-US" sz="20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Number of</a:t>
            </a:r>
          </a:p>
          <a:p>
            <a:pPr>
              <a:defRPr/>
            </a:pPr>
            <a:r>
              <a:rPr lang="en-US" altLang="en-US" sz="20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orbitals</a:t>
            </a:r>
          </a:p>
        </p:txBody>
      </p:sp>
      <p:sp>
        <p:nvSpPr>
          <p:cNvPr id="99342" name="Rectangle 14"/>
          <p:cNvSpPr>
            <a:spLocks noChangeArrowheads="1"/>
          </p:cNvSpPr>
          <p:nvPr/>
        </p:nvSpPr>
        <p:spPr bwMode="auto">
          <a:xfrm>
            <a:off x="0" y="4953000"/>
            <a:ext cx="1524000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altLang="en-US" sz="20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Number of electrons</a:t>
            </a:r>
          </a:p>
        </p:txBody>
      </p:sp>
      <p:sp>
        <p:nvSpPr>
          <p:cNvPr id="99352" name="Rectangle 24"/>
          <p:cNvSpPr>
            <a:spLocks noChangeArrowheads="1"/>
          </p:cNvSpPr>
          <p:nvPr/>
        </p:nvSpPr>
        <p:spPr bwMode="auto">
          <a:xfrm>
            <a:off x="3505200" y="2971800"/>
            <a:ext cx="178276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altLang="en-US" b="1">
                <a:solidFill>
                  <a:srgbClr val="2108B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 orbitals</a:t>
            </a:r>
          </a:p>
        </p:txBody>
      </p:sp>
      <p:sp>
        <p:nvSpPr>
          <p:cNvPr id="99354" name="Rectangle 26"/>
          <p:cNvSpPr>
            <a:spLocks noChangeArrowheads="1"/>
          </p:cNvSpPr>
          <p:nvPr/>
        </p:nvSpPr>
        <p:spPr bwMode="auto">
          <a:xfrm>
            <a:off x="7239000" y="2971800"/>
            <a:ext cx="1684338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altLang="en-US" b="1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 orbitals</a:t>
            </a:r>
          </a:p>
        </p:txBody>
      </p:sp>
      <p:sp>
        <p:nvSpPr>
          <p:cNvPr id="99359" name="Text Box 31"/>
          <p:cNvSpPr txBox="1">
            <a:spLocks noChangeArrowheads="1"/>
          </p:cNvSpPr>
          <p:nvPr/>
        </p:nvSpPr>
        <p:spPr bwMode="auto">
          <a:xfrm>
            <a:off x="304800" y="228600"/>
            <a:ext cx="8153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32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How many electrons can be in a sublevel?</a:t>
            </a:r>
          </a:p>
        </p:txBody>
      </p:sp>
      <p:sp>
        <p:nvSpPr>
          <p:cNvPr id="99360" name="Text Box 32"/>
          <p:cNvSpPr txBox="1">
            <a:spLocks noChangeArrowheads="1"/>
          </p:cNvSpPr>
          <p:nvPr/>
        </p:nvSpPr>
        <p:spPr bwMode="auto">
          <a:xfrm>
            <a:off x="685800" y="1447800"/>
            <a:ext cx="7696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Remember:  A maximum of two electrons can be placed in an orbital.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CFEB9"/>
          </a:solidFill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US" altLang="en-US" sz="40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Electromagnetic Radiation</a:t>
            </a:r>
            <a:endParaRPr lang="en-US" altLang="en-US" sz="4000" smtClean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1981200"/>
            <a:ext cx="6705600" cy="4114800"/>
          </a:xfrm>
        </p:spPr>
        <p:txBody>
          <a:bodyPr/>
          <a:lstStyle/>
          <a:p>
            <a:pPr>
              <a:defRPr/>
            </a:pPr>
            <a:r>
              <a:rPr lang="en-US" altLang="en-US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Most subatomic particles behave as PARTICLES and obey the physics of waves.</a:t>
            </a:r>
            <a:endParaRPr lang="en-US" altLang="en-US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9482" name="07T04AN1.avi">
            <a:hlinkClick r:id="" action="ppaction://media"/>
          </p:cNvPr>
          <p:cNvPicPr>
            <a:picLocks noRot="1" noChangeAspect="1" noChangeArrowheads="1"/>
          </p:cNvPicPr>
          <p:nvPr>
            <p:ph sz="half" idx="2"/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3600" y="3352800"/>
            <a:ext cx="4457700" cy="24447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4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94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8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9482"/>
                </p:tgtEl>
              </p:cMediaNode>
            </p:vide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162800" cy="1143000"/>
          </a:xfrm>
        </p:spPr>
        <p:txBody>
          <a:bodyPr/>
          <a:lstStyle/>
          <a:p>
            <a:r>
              <a:rPr lang="en-US" altLang="en-US" smtClean="0">
                <a:solidFill>
                  <a:schemeClr val="hlink"/>
                </a:solidFill>
                <a:latin typeface="Comic Sans MS" panose="030F0702030302020204" pitchFamily="66" charset="0"/>
              </a:rPr>
              <a:t>Electron Configurations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305800" cy="38862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800" smtClean="0"/>
              <a:t>A list of all the electrons in an atom (or ion)</a:t>
            </a:r>
          </a:p>
          <a:p>
            <a:r>
              <a:rPr lang="en-US" altLang="en-US" sz="2800" smtClean="0"/>
              <a:t>Must go in order (Aufbau principle)</a:t>
            </a:r>
          </a:p>
          <a:p>
            <a:r>
              <a:rPr lang="en-US" altLang="en-US" sz="2800" smtClean="0"/>
              <a:t>2 electrons per orbital, maximum</a:t>
            </a:r>
          </a:p>
          <a:p>
            <a:r>
              <a:rPr lang="en-US" altLang="en-US" sz="2800" smtClean="0"/>
              <a:t>We need electron configurations so that we can determine the number of electrons in the outermost energy level.  These are called </a:t>
            </a:r>
            <a:r>
              <a:rPr lang="en-US" altLang="en-US" sz="2800" i="1" smtClean="0">
                <a:solidFill>
                  <a:schemeClr val="hlink"/>
                </a:solidFill>
              </a:rPr>
              <a:t>valence electrons</a:t>
            </a:r>
            <a:r>
              <a:rPr lang="en-US" altLang="en-US" sz="2800" smtClean="0"/>
              <a:t>.</a:t>
            </a:r>
          </a:p>
          <a:p>
            <a:r>
              <a:rPr lang="en-US" altLang="en-US" sz="2800" smtClean="0"/>
              <a:t>The number of valence electrons determines how many and what this atom (or ion) can bond to in order to make a molecule</a:t>
            </a:r>
          </a:p>
        </p:txBody>
      </p:sp>
      <p:sp>
        <p:nvSpPr>
          <p:cNvPr id="145412" name="Text Box 4"/>
          <p:cNvSpPr txBox="1">
            <a:spLocks noChangeArrowheads="1"/>
          </p:cNvSpPr>
          <p:nvPr/>
        </p:nvSpPr>
        <p:spPr bwMode="auto">
          <a:xfrm>
            <a:off x="228600" y="5943600"/>
            <a:ext cx="861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4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1s</a:t>
            </a:r>
            <a:r>
              <a:rPr lang="en-US" altLang="en-US" sz="2400" b="1" baseline="30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  <a:r>
              <a:rPr lang="en-US" altLang="en-US" sz="24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2s</a:t>
            </a:r>
            <a:r>
              <a:rPr lang="en-US" altLang="en-US" sz="2400" b="1" baseline="30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  <a:r>
              <a:rPr lang="en-US" altLang="en-US" sz="24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2p</a:t>
            </a:r>
            <a:r>
              <a:rPr lang="en-US" altLang="en-US" sz="2400" b="1" baseline="30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6</a:t>
            </a:r>
            <a:r>
              <a:rPr lang="en-US" altLang="en-US" sz="24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3s</a:t>
            </a:r>
            <a:r>
              <a:rPr lang="en-US" altLang="en-US" sz="2400" b="1" baseline="30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  <a:r>
              <a:rPr lang="en-US" altLang="en-US" sz="24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3p</a:t>
            </a:r>
            <a:r>
              <a:rPr lang="en-US" altLang="en-US" sz="2400" b="1" baseline="30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6</a:t>
            </a:r>
            <a:r>
              <a:rPr lang="en-US" altLang="en-US" sz="24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4s</a:t>
            </a:r>
            <a:r>
              <a:rPr lang="en-US" altLang="en-US" sz="2400" b="1" baseline="30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  <a:r>
              <a:rPr lang="en-US" altLang="en-US" sz="24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3d</a:t>
            </a:r>
            <a:r>
              <a:rPr lang="en-US" altLang="en-US" sz="2400" b="1" baseline="30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10</a:t>
            </a:r>
            <a:r>
              <a:rPr lang="en-US" altLang="en-US" sz="24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4p</a:t>
            </a:r>
            <a:r>
              <a:rPr lang="en-US" altLang="en-US" sz="2400" b="1" baseline="30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6</a:t>
            </a:r>
            <a:r>
              <a:rPr lang="en-US" altLang="en-US" sz="24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5s</a:t>
            </a:r>
            <a:r>
              <a:rPr lang="en-US" altLang="en-US" sz="2400" b="1" baseline="30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  <a:r>
              <a:rPr lang="en-US" altLang="en-US" sz="24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4d</a:t>
            </a:r>
            <a:r>
              <a:rPr lang="en-US" altLang="en-US" sz="2400" b="1" baseline="30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10</a:t>
            </a:r>
            <a:r>
              <a:rPr lang="en-US" altLang="en-US" sz="24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5p</a:t>
            </a:r>
            <a:r>
              <a:rPr lang="en-US" altLang="en-US" sz="2400" b="1" baseline="30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6</a:t>
            </a:r>
            <a:r>
              <a:rPr lang="en-US" altLang="en-US" sz="24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6s</a:t>
            </a:r>
            <a:r>
              <a:rPr lang="en-US" altLang="en-US" sz="2400" b="1" baseline="30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  <a:r>
              <a:rPr lang="en-US" altLang="en-US" sz="24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4f</a:t>
            </a:r>
            <a:r>
              <a:rPr lang="en-US" altLang="en-US" sz="2400" b="1" baseline="30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14</a:t>
            </a:r>
            <a:r>
              <a:rPr lang="en-US" altLang="en-US" sz="24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…</a:t>
            </a:r>
            <a:r>
              <a:rPr lang="en-US" altLang="en-US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2400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etc.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162800" cy="1143000"/>
          </a:xfrm>
        </p:spPr>
        <p:txBody>
          <a:bodyPr/>
          <a:lstStyle/>
          <a:p>
            <a:r>
              <a:rPr lang="en-US" altLang="en-US" smtClean="0">
                <a:solidFill>
                  <a:schemeClr val="hlink"/>
                </a:solidFill>
                <a:latin typeface="Comic Sans MS" panose="030F0702030302020204" pitchFamily="66" charset="0"/>
              </a:rPr>
              <a:t>Electron Configurations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3600" y="1295400"/>
            <a:ext cx="4343400" cy="24384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0000" smtClean="0"/>
              <a:t>2p</a:t>
            </a:r>
            <a:r>
              <a:rPr lang="en-US" altLang="en-US" sz="20000" baseline="30000" smtClean="0"/>
              <a:t>4</a:t>
            </a:r>
          </a:p>
        </p:txBody>
      </p:sp>
      <p:sp>
        <p:nvSpPr>
          <p:cNvPr id="167941" name="Text Box 5"/>
          <p:cNvSpPr txBox="1">
            <a:spLocks noChangeArrowheads="1"/>
          </p:cNvSpPr>
          <p:nvPr/>
        </p:nvSpPr>
        <p:spPr bwMode="auto">
          <a:xfrm>
            <a:off x="152400" y="4114800"/>
            <a:ext cx="2438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Energy Level</a:t>
            </a:r>
          </a:p>
        </p:txBody>
      </p:sp>
      <p:sp>
        <p:nvSpPr>
          <p:cNvPr id="167942" name="Text Box 6"/>
          <p:cNvSpPr txBox="1">
            <a:spLocks noChangeArrowheads="1"/>
          </p:cNvSpPr>
          <p:nvPr/>
        </p:nvSpPr>
        <p:spPr bwMode="auto">
          <a:xfrm>
            <a:off x="3276600" y="4800600"/>
            <a:ext cx="1600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Sublevel</a:t>
            </a:r>
          </a:p>
        </p:txBody>
      </p:sp>
      <p:sp>
        <p:nvSpPr>
          <p:cNvPr id="167943" name="Text Box 7"/>
          <p:cNvSpPr txBox="1">
            <a:spLocks noChangeArrowheads="1"/>
          </p:cNvSpPr>
          <p:nvPr/>
        </p:nvSpPr>
        <p:spPr bwMode="auto">
          <a:xfrm>
            <a:off x="6324600" y="3352800"/>
            <a:ext cx="25908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Number of electrons in the sublevel</a:t>
            </a:r>
          </a:p>
        </p:txBody>
      </p:sp>
      <p:sp>
        <p:nvSpPr>
          <p:cNvPr id="167944" name="Line 8"/>
          <p:cNvSpPr>
            <a:spLocks noChangeShapeType="1"/>
          </p:cNvSpPr>
          <p:nvPr/>
        </p:nvSpPr>
        <p:spPr bwMode="auto">
          <a:xfrm flipV="1">
            <a:off x="1371600" y="3581400"/>
            <a:ext cx="838200" cy="609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7945" name="Line 9"/>
          <p:cNvSpPr>
            <a:spLocks noChangeShapeType="1"/>
          </p:cNvSpPr>
          <p:nvPr/>
        </p:nvSpPr>
        <p:spPr bwMode="auto">
          <a:xfrm flipV="1">
            <a:off x="4114800" y="4267200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7946" name="Line 10"/>
          <p:cNvSpPr>
            <a:spLocks noChangeShapeType="1"/>
          </p:cNvSpPr>
          <p:nvPr/>
        </p:nvSpPr>
        <p:spPr bwMode="auto">
          <a:xfrm flipH="1" flipV="1">
            <a:off x="5791200" y="2971800"/>
            <a:ext cx="53340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7947" name="Text Box 11"/>
          <p:cNvSpPr txBox="1">
            <a:spLocks noChangeArrowheads="1"/>
          </p:cNvSpPr>
          <p:nvPr/>
        </p:nvSpPr>
        <p:spPr bwMode="auto">
          <a:xfrm>
            <a:off x="228600" y="5562600"/>
            <a:ext cx="8610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32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1s</a:t>
            </a:r>
            <a:r>
              <a:rPr lang="en-US" altLang="en-US" sz="3200" b="1" baseline="30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  <a:r>
              <a:rPr lang="en-US" altLang="en-US" sz="32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2s</a:t>
            </a:r>
            <a:r>
              <a:rPr lang="en-US" altLang="en-US" sz="3200" b="1" baseline="30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  <a:r>
              <a:rPr lang="en-US" altLang="en-US" sz="32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2p</a:t>
            </a:r>
            <a:r>
              <a:rPr lang="en-US" altLang="en-US" sz="3200" b="1" baseline="30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6</a:t>
            </a:r>
            <a:r>
              <a:rPr lang="en-US" altLang="en-US" sz="32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3s</a:t>
            </a:r>
            <a:r>
              <a:rPr lang="en-US" altLang="en-US" sz="3200" b="1" baseline="30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  <a:r>
              <a:rPr lang="en-US" altLang="en-US" sz="32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3p</a:t>
            </a:r>
            <a:r>
              <a:rPr lang="en-US" altLang="en-US" sz="3200" b="1" baseline="30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6</a:t>
            </a:r>
            <a:r>
              <a:rPr lang="en-US" altLang="en-US" sz="32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4s</a:t>
            </a:r>
            <a:r>
              <a:rPr lang="en-US" altLang="en-US" sz="3200" b="1" baseline="30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  <a:r>
              <a:rPr lang="en-US" altLang="en-US" sz="32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3d</a:t>
            </a:r>
            <a:r>
              <a:rPr lang="en-US" altLang="en-US" sz="3200" b="1" baseline="30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10</a:t>
            </a:r>
            <a:r>
              <a:rPr lang="en-US" altLang="en-US" sz="32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4p</a:t>
            </a:r>
            <a:r>
              <a:rPr lang="en-US" altLang="en-US" sz="3200" b="1" baseline="30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6</a:t>
            </a:r>
            <a:r>
              <a:rPr lang="en-US" altLang="en-US" sz="32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5s</a:t>
            </a:r>
            <a:r>
              <a:rPr lang="en-US" altLang="en-US" sz="3200" b="1" baseline="30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  <a:r>
              <a:rPr lang="en-US" altLang="en-US" sz="32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4d</a:t>
            </a:r>
            <a:r>
              <a:rPr lang="en-US" altLang="en-US" sz="3200" b="1" baseline="30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10</a:t>
            </a:r>
            <a:r>
              <a:rPr lang="en-US" altLang="en-US" sz="32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5p</a:t>
            </a:r>
            <a:r>
              <a:rPr lang="en-US" altLang="en-US" sz="3200" b="1" baseline="30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6</a:t>
            </a:r>
            <a:r>
              <a:rPr lang="en-US" altLang="en-US" sz="32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6s</a:t>
            </a:r>
            <a:r>
              <a:rPr lang="en-US" altLang="en-US" sz="3200" b="1" baseline="30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  <a:r>
              <a:rPr lang="en-US" altLang="en-US" sz="32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4f</a:t>
            </a:r>
            <a:r>
              <a:rPr lang="en-US" altLang="en-US" sz="3200" b="1" baseline="30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14</a:t>
            </a:r>
            <a:r>
              <a:rPr lang="en-US" altLang="en-US" sz="32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…</a:t>
            </a:r>
            <a:r>
              <a:rPr lang="en-US" altLang="en-US" sz="3200" b="1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3200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etc.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162800" cy="1143000"/>
          </a:xfrm>
        </p:spPr>
        <p:txBody>
          <a:bodyPr/>
          <a:lstStyle/>
          <a:p>
            <a:r>
              <a:rPr lang="en-US" altLang="en-US" smtClean="0">
                <a:solidFill>
                  <a:schemeClr val="bg1"/>
                </a:solidFill>
              </a:rPr>
              <a:t>Let’s Try It!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610600" cy="5638800"/>
          </a:xfrm>
        </p:spPr>
        <p:txBody>
          <a:bodyPr/>
          <a:lstStyle/>
          <a:p>
            <a:r>
              <a:rPr lang="en-US" altLang="en-US" sz="3600" smtClean="0"/>
              <a:t>Write the electron configuration for the following elements:</a:t>
            </a:r>
          </a:p>
          <a:p>
            <a:pPr lvl="1">
              <a:buFontTx/>
              <a:buNone/>
            </a:pPr>
            <a:r>
              <a:rPr lang="en-US" altLang="en-US" sz="3600" smtClean="0"/>
              <a:t>H</a:t>
            </a:r>
          </a:p>
          <a:p>
            <a:pPr lvl="1">
              <a:buFontTx/>
              <a:buNone/>
            </a:pPr>
            <a:r>
              <a:rPr lang="en-US" altLang="en-US" sz="3600" smtClean="0"/>
              <a:t>Li</a:t>
            </a:r>
          </a:p>
          <a:p>
            <a:pPr lvl="1">
              <a:buFontTx/>
              <a:buNone/>
            </a:pPr>
            <a:r>
              <a:rPr lang="en-US" altLang="en-US" sz="3600" smtClean="0"/>
              <a:t>N</a:t>
            </a:r>
          </a:p>
          <a:p>
            <a:pPr lvl="1">
              <a:buFontTx/>
              <a:buNone/>
            </a:pPr>
            <a:r>
              <a:rPr lang="en-US" altLang="en-US" sz="3600" smtClean="0"/>
              <a:t>Ne</a:t>
            </a:r>
          </a:p>
          <a:p>
            <a:pPr lvl="1">
              <a:buFontTx/>
              <a:buNone/>
            </a:pPr>
            <a:r>
              <a:rPr lang="en-US" altLang="en-US" sz="3600" smtClean="0"/>
              <a:t>K</a:t>
            </a:r>
          </a:p>
          <a:p>
            <a:pPr lvl="1">
              <a:buFontTx/>
              <a:buNone/>
            </a:pPr>
            <a:r>
              <a:rPr lang="en-US" altLang="en-US" sz="3600" smtClean="0"/>
              <a:t>Zn</a:t>
            </a:r>
          </a:p>
          <a:p>
            <a:pPr lvl="1">
              <a:buFontTx/>
              <a:buNone/>
            </a:pPr>
            <a:r>
              <a:rPr lang="en-US" altLang="en-US" sz="3600" smtClean="0"/>
              <a:t>Pb</a:t>
            </a:r>
          </a:p>
          <a:p>
            <a:pPr lvl="1"/>
            <a:endParaRPr lang="en-US" altLang="en-US" sz="3600" smtClean="0"/>
          </a:p>
          <a:p>
            <a:pPr lvl="1"/>
            <a:endParaRPr lang="en-US" altLang="en-US" smtClean="0"/>
          </a:p>
        </p:txBody>
      </p:sp>
      <p:pic>
        <p:nvPicPr>
          <p:cNvPr id="168964" name="billnye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858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378" fill="hold"/>
                                        <p:tgtEl>
                                          <p:spTgt spid="1689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8964"/>
                </p:tgtEl>
              </p:cMediaNode>
            </p:audi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229600" cy="1143000"/>
          </a:xfrm>
        </p:spPr>
        <p:txBody>
          <a:bodyPr/>
          <a:lstStyle/>
          <a:p>
            <a:pPr marL="1089025" indent="-1089025"/>
            <a:r>
              <a:rPr lang="en-US" altLang="en-US" smtClean="0"/>
              <a:t>An excited lithium atom emitting a photon of red light to drop to a lower energy state.</a:t>
            </a:r>
          </a:p>
        </p:txBody>
      </p:sp>
      <p:pic>
        <p:nvPicPr>
          <p:cNvPr id="51203" name="Picture 3" descr="Zumdahl11_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33600"/>
            <a:ext cx="8534400" cy="3905250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04800"/>
            <a:ext cx="7162800" cy="1143000"/>
          </a:xfrm>
        </p:spPr>
        <p:txBody>
          <a:bodyPr/>
          <a:lstStyle/>
          <a:p>
            <a:pPr marL="1023938" indent="-1023938"/>
            <a:r>
              <a:rPr lang="en-US" altLang="en-US" smtClean="0"/>
              <a:t>An excited H atom returns to a lower energy level.</a:t>
            </a:r>
          </a:p>
        </p:txBody>
      </p:sp>
      <p:pic>
        <p:nvPicPr>
          <p:cNvPr id="52227" name="Picture 3" descr="Zumdahl11_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8534400" cy="4040188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8" descr="Zumdahl11_31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2819400"/>
            <a:ext cx="5486400" cy="3906838"/>
          </a:xfrm>
          <a:noFill/>
          <a:ln w="285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04800"/>
            <a:ext cx="7162800" cy="1143000"/>
          </a:xfrm>
        </p:spPr>
        <p:txBody>
          <a:bodyPr/>
          <a:lstStyle/>
          <a:p>
            <a:pPr>
              <a:defRPr/>
            </a:pPr>
            <a:r>
              <a:rPr lang="en-US" altLang="en-US" sz="44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Orbitals and the Periodic Table</a:t>
            </a:r>
            <a:endParaRPr lang="en-US" altLang="en-US" sz="4400" smtClean="0">
              <a:solidFill>
                <a:srgbClr val="FAFD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7924800" cy="762000"/>
          </a:xfrm>
        </p:spPr>
        <p:txBody>
          <a:bodyPr/>
          <a:lstStyle/>
          <a:p>
            <a:pPr>
              <a:defRPr/>
            </a:pPr>
            <a:r>
              <a:rPr lang="en-US" altLang="en-US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Orbitals grouped in s, p, d, and f orbitals </a:t>
            </a:r>
            <a:r>
              <a:rPr lang="en-US" altLang="en-US" sz="16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(sharp, proximal, diffuse, and fundamental)</a:t>
            </a:r>
            <a:endParaRPr lang="en-US" altLang="en-US" sz="1600" smtClean="0">
              <a:solidFill>
                <a:srgbClr val="FCFEB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8309" name="Rectangle 5"/>
          <p:cNvSpPr>
            <a:spLocks noChangeArrowheads="1"/>
          </p:cNvSpPr>
          <p:nvPr/>
        </p:nvSpPr>
        <p:spPr bwMode="auto">
          <a:xfrm>
            <a:off x="0" y="3124200"/>
            <a:ext cx="17637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altLang="en-US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 orbitals</a:t>
            </a:r>
          </a:p>
        </p:txBody>
      </p:sp>
      <p:sp>
        <p:nvSpPr>
          <p:cNvPr id="98311" name="Rectangle 7"/>
          <p:cNvSpPr>
            <a:spLocks noChangeArrowheads="1"/>
          </p:cNvSpPr>
          <p:nvPr/>
        </p:nvSpPr>
        <p:spPr bwMode="auto">
          <a:xfrm>
            <a:off x="6781800" y="3581400"/>
            <a:ext cx="178276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altLang="en-US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 orbitals</a:t>
            </a:r>
          </a:p>
        </p:txBody>
      </p:sp>
      <p:sp>
        <p:nvSpPr>
          <p:cNvPr id="98310" name="Rectangle 6"/>
          <p:cNvSpPr>
            <a:spLocks noChangeArrowheads="1"/>
          </p:cNvSpPr>
          <p:nvPr/>
        </p:nvSpPr>
        <p:spPr bwMode="auto">
          <a:xfrm>
            <a:off x="2971800" y="3276600"/>
            <a:ext cx="178276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altLang="en-US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 orbitals</a:t>
            </a:r>
          </a:p>
        </p:txBody>
      </p:sp>
      <p:sp>
        <p:nvSpPr>
          <p:cNvPr id="98314" name="Rectangle 10"/>
          <p:cNvSpPr>
            <a:spLocks noChangeArrowheads="1"/>
          </p:cNvSpPr>
          <p:nvPr/>
        </p:nvSpPr>
        <p:spPr bwMode="auto">
          <a:xfrm>
            <a:off x="457200" y="5867400"/>
            <a:ext cx="1684338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altLang="en-US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f orbitals</a:t>
            </a:r>
          </a:p>
        </p:txBody>
      </p:sp>
      <p:sp>
        <p:nvSpPr>
          <p:cNvPr id="98315" name="Line 11"/>
          <p:cNvSpPr>
            <a:spLocks noChangeShapeType="1"/>
          </p:cNvSpPr>
          <p:nvPr/>
        </p:nvSpPr>
        <p:spPr bwMode="auto">
          <a:xfrm>
            <a:off x="1143000" y="3733800"/>
            <a:ext cx="1295400" cy="4572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8316" name="Line 12"/>
          <p:cNvSpPr>
            <a:spLocks noChangeShapeType="1"/>
          </p:cNvSpPr>
          <p:nvPr/>
        </p:nvSpPr>
        <p:spPr bwMode="auto">
          <a:xfrm>
            <a:off x="3276600" y="3733800"/>
            <a:ext cx="457200" cy="10668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8317" name="Line 13"/>
          <p:cNvSpPr>
            <a:spLocks noChangeShapeType="1"/>
          </p:cNvSpPr>
          <p:nvPr/>
        </p:nvSpPr>
        <p:spPr bwMode="auto">
          <a:xfrm>
            <a:off x="3656013" y="3811588"/>
            <a:ext cx="73025" cy="914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8318" name="Line 14"/>
          <p:cNvSpPr>
            <a:spLocks noChangeShapeType="1"/>
          </p:cNvSpPr>
          <p:nvPr/>
        </p:nvSpPr>
        <p:spPr bwMode="auto">
          <a:xfrm flipH="1">
            <a:off x="6096000" y="4114800"/>
            <a:ext cx="1143000" cy="228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8319" name="Line 15"/>
          <p:cNvSpPr>
            <a:spLocks noChangeShapeType="1"/>
          </p:cNvSpPr>
          <p:nvPr/>
        </p:nvSpPr>
        <p:spPr bwMode="auto">
          <a:xfrm>
            <a:off x="2057400" y="6096000"/>
            <a:ext cx="1905000" cy="228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8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8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8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8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7" grpId="0" uiExpand="1" build="p" autoUpdateAnimBg="0"/>
      <p:bldP spid="98309" grpId="0" autoUpdateAnimBg="0"/>
      <p:bldP spid="98311" grpId="0" autoUpdateAnimBg="0"/>
      <p:bldP spid="98310" grpId="0" autoUpdateAnimBg="0"/>
      <p:bldP spid="98314" grpId="0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7162800" cy="1143000"/>
          </a:xfrm>
        </p:spPr>
        <p:txBody>
          <a:bodyPr/>
          <a:lstStyle/>
          <a:p>
            <a:r>
              <a:rPr lang="en-US" altLang="en-US" sz="4800" smtClean="0">
                <a:solidFill>
                  <a:srgbClr val="660066"/>
                </a:solidFill>
                <a:latin typeface="Comic Sans MS" panose="030F0702030302020204" pitchFamily="66" charset="0"/>
              </a:rPr>
              <a:t>Shorthand Notation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00200"/>
            <a:ext cx="7162800" cy="4876800"/>
          </a:xfrm>
        </p:spPr>
        <p:txBody>
          <a:bodyPr/>
          <a:lstStyle/>
          <a:p>
            <a:r>
              <a:rPr lang="en-US" altLang="en-US" sz="3600" smtClean="0"/>
              <a:t>A way of abbreviating long electron configurations</a:t>
            </a:r>
          </a:p>
          <a:p>
            <a:r>
              <a:rPr lang="en-US" altLang="en-US" sz="3600" smtClean="0"/>
              <a:t>Since we are only concerned about the outermost electrons, we can skip to places we know are completely full (noble gases), and then finish the configuration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7162800" cy="1143000"/>
          </a:xfrm>
        </p:spPr>
        <p:txBody>
          <a:bodyPr/>
          <a:lstStyle/>
          <a:p>
            <a:r>
              <a:rPr lang="en-US" altLang="en-US" sz="4800" smtClean="0">
                <a:solidFill>
                  <a:srgbClr val="660066"/>
                </a:solidFill>
                <a:latin typeface="Comic Sans MS" panose="030F0702030302020204" pitchFamily="66" charset="0"/>
              </a:rPr>
              <a:t>Shorthand Notation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00200"/>
            <a:ext cx="7162800" cy="4876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3200" smtClean="0"/>
              <a:t>Step 1:  It’s the Showcase Showdown!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3200" smtClean="0"/>
              <a:t>	Find the closest noble gas to the atom (or ion), WITHOUT GOING OVER the number of electrons in the atom (or ion).  Write the noble gas in brackets [ ].</a:t>
            </a:r>
          </a:p>
          <a:p>
            <a:pPr>
              <a:lnSpc>
                <a:spcPct val="80000"/>
              </a:lnSpc>
            </a:pPr>
            <a:r>
              <a:rPr lang="en-US" altLang="en-US" sz="3200" smtClean="0"/>
              <a:t>Step 2: Find where to resume by finding the next energy level.</a:t>
            </a:r>
          </a:p>
          <a:p>
            <a:pPr>
              <a:lnSpc>
                <a:spcPct val="80000"/>
              </a:lnSpc>
            </a:pPr>
            <a:r>
              <a:rPr lang="en-US" altLang="en-US" sz="3200" smtClean="0"/>
              <a:t>Step 3: Resume the configuration until it’s finished.</a:t>
            </a:r>
          </a:p>
        </p:txBody>
      </p:sp>
      <p:pic>
        <p:nvPicPr>
          <p:cNvPr id="171012" name="PRICE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708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6.)">
                                      <p:cBhvr>
                                        <p:cTn id="6" dur="59711" fill="hold"/>
                                        <p:tgtEl>
                                          <p:spTgt spid="1710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1012"/>
                </p:tgtEl>
              </p:cMediaNode>
            </p:audio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04800"/>
            <a:ext cx="7162800" cy="1143000"/>
          </a:xfrm>
        </p:spPr>
        <p:txBody>
          <a:bodyPr/>
          <a:lstStyle/>
          <a:p>
            <a:r>
              <a:rPr lang="en-US" altLang="en-US" sz="4800" smtClean="0">
                <a:solidFill>
                  <a:srgbClr val="660066"/>
                </a:solidFill>
                <a:latin typeface="Comic Sans MS" panose="030F0702030302020204" pitchFamily="66" charset="0"/>
              </a:rPr>
              <a:t>Shorthand Notation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524000"/>
            <a:ext cx="5562600" cy="4876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800" smtClean="0"/>
              <a:t>Chlorine</a:t>
            </a:r>
          </a:p>
          <a:p>
            <a:pPr lvl="1">
              <a:lnSpc>
                <a:spcPct val="80000"/>
              </a:lnSpc>
            </a:pPr>
            <a:r>
              <a:rPr lang="en-US" altLang="en-US" sz="2400" smtClean="0"/>
              <a:t>Longhand is </a:t>
            </a:r>
            <a:r>
              <a:rPr lang="en-US" altLang="en-US" sz="2400" smtClean="0">
                <a:solidFill>
                  <a:schemeClr val="bg1"/>
                </a:solidFill>
              </a:rPr>
              <a:t>1s</a:t>
            </a:r>
            <a:r>
              <a:rPr lang="en-US" altLang="en-US" sz="2400" baseline="30000" smtClean="0">
                <a:solidFill>
                  <a:schemeClr val="bg1"/>
                </a:solidFill>
              </a:rPr>
              <a:t>2</a:t>
            </a:r>
            <a:r>
              <a:rPr lang="en-US" altLang="en-US" sz="2400" smtClean="0">
                <a:solidFill>
                  <a:schemeClr val="bg1"/>
                </a:solidFill>
              </a:rPr>
              <a:t> 2s</a:t>
            </a:r>
            <a:r>
              <a:rPr lang="en-US" altLang="en-US" sz="2400" baseline="30000" smtClean="0">
                <a:solidFill>
                  <a:schemeClr val="bg1"/>
                </a:solidFill>
              </a:rPr>
              <a:t>2</a:t>
            </a:r>
            <a:r>
              <a:rPr lang="en-US" altLang="en-US" sz="2400" smtClean="0">
                <a:solidFill>
                  <a:schemeClr val="bg1"/>
                </a:solidFill>
              </a:rPr>
              <a:t> 2p</a:t>
            </a:r>
            <a:r>
              <a:rPr lang="en-US" altLang="en-US" sz="2400" baseline="30000" smtClean="0">
                <a:solidFill>
                  <a:schemeClr val="bg1"/>
                </a:solidFill>
              </a:rPr>
              <a:t>6</a:t>
            </a:r>
            <a:r>
              <a:rPr lang="en-US" altLang="en-US" sz="2400" smtClean="0">
                <a:solidFill>
                  <a:schemeClr val="bg1"/>
                </a:solidFill>
              </a:rPr>
              <a:t> 3s</a:t>
            </a:r>
            <a:r>
              <a:rPr lang="en-US" altLang="en-US" sz="2400" baseline="30000" smtClean="0">
                <a:solidFill>
                  <a:schemeClr val="bg1"/>
                </a:solidFill>
              </a:rPr>
              <a:t>2</a:t>
            </a:r>
            <a:r>
              <a:rPr lang="en-US" altLang="en-US" sz="2400" smtClean="0">
                <a:solidFill>
                  <a:schemeClr val="bg1"/>
                </a:solidFill>
              </a:rPr>
              <a:t> 3p</a:t>
            </a:r>
            <a:r>
              <a:rPr lang="en-US" altLang="en-US" sz="2400" baseline="30000" smtClean="0">
                <a:solidFill>
                  <a:schemeClr val="bg1"/>
                </a:solidFill>
              </a:rPr>
              <a:t>5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sz="2400" smtClean="0"/>
              <a:t>You can abbreviate the first 10 electrons with a noble gas, Neon. [Ne] replaces </a:t>
            </a:r>
            <a:r>
              <a:rPr lang="en-US" altLang="en-US" sz="2400" smtClean="0">
                <a:solidFill>
                  <a:schemeClr val="bg1"/>
                </a:solidFill>
              </a:rPr>
              <a:t>1s</a:t>
            </a:r>
            <a:r>
              <a:rPr lang="en-US" altLang="en-US" sz="2400" baseline="30000" smtClean="0">
                <a:solidFill>
                  <a:schemeClr val="bg1"/>
                </a:solidFill>
              </a:rPr>
              <a:t>2</a:t>
            </a:r>
            <a:r>
              <a:rPr lang="en-US" altLang="en-US" sz="2400" smtClean="0">
                <a:solidFill>
                  <a:schemeClr val="bg1"/>
                </a:solidFill>
              </a:rPr>
              <a:t> 2s</a:t>
            </a:r>
            <a:r>
              <a:rPr lang="en-US" altLang="en-US" sz="2400" baseline="30000" smtClean="0">
                <a:solidFill>
                  <a:schemeClr val="bg1"/>
                </a:solidFill>
              </a:rPr>
              <a:t>2</a:t>
            </a:r>
            <a:r>
              <a:rPr lang="en-US" altLang="en-US" sz="2400" smtClean="0">
                <a:solidFill>
                  <a:schemeClr val="bg1"/>
                </a:solidFill>
              </a:rPr>
              <a:t> 2p</a:t>
            </a:r>
            <a:r>
              <a:rPr lang="en-US" altLang="en-US" sz="2400" baseline="30000" smtClean="0">
                <a:solidFill>
                  <a:schemeClr val="bg1"/>
                </a:solidFill>
              </a:rPr>
              <a:t>6</a:t>
            </a:r>
            <a:r>
              <a:rPr lang="en-US" altLang="en-US" sz="2400" smtClean="0">
                <a:solidFill>
                  <a:schemeClr val="bg1"/>
                </a:solidFill>
              </a:rPr>
              <a:t> 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sz="2400" smtClean="0"/>
              <a:t>The next energy level after Neon is 3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sz="2400" smtClean="0"/>
              <a:t>So you start at level 3 on the diagonal rule (all levels start with s) and finish the configuration by adding 7 more electrons to bring the total to 17</a:t>
            </a:r>
          </a:p>
          <a:p>
            <a:pPr lvl="1" algn="ctr">
              <a:lnSpc>
                <a:spcPct val="80000"/>
              </a:lnSpc>
              <a:buFontTx/>
              <a:buNone/>
            </a:pPr>
            <a:r>
              <a:rPr lang="en-US" altLang="en-US" sz="4400" smtClean="0"/>
              <a:t>[Ne] 3s</a:t>
            </a:r>
            <a:r>
              <a:rPr lang="en-US" altLang="en-US" sz="4400" baseline="30000" smtClean="0"/>
              <a:t>2</a:t>
            </a:r>
            <a:r>
              <a:rPr lang="en-US" altLang="en-US" sz="4400" smtClean="0"/>
              <a:t> 3p</a:t>
            </a:r>
            <a:r>
              <a:rPr lang="en-US" altLang="en-US" sz="4400" baseline="30000" smtClean="0"/>
              <a:t>5</a:t>
            </a:r>
          </a:p>
        </p:txBody>
      </p:sp>
      <p:pic>
        <p:nvPicPr>
          <p:cNvPr id="56324" name="Picture 5" descr="Zumdahl11_31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0200" y="1676400"/>
            <a:ext cx="3733800" cy="2659063"/>
          </a:xfrm>
          <a:noFill/>
          <a:ln w="285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chemeClr val="hlink"/>
                </a:solidFill>
                <a:latin typeface="Comic Sans MS" panose="030F0702030302020204" pitchFamily="66" charset="0"/>
              </a:rPr>
              <a:t>Practice Shorthand Notation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3200" smtClean="0"/>
              <a:t>Write the shorthand notation for each of the following atoms:</a:t>
            </a:r>
          </a:p>
          <a:p>
            <a:pPr>
              <a:buFontTx/>
              <a:buNone/>
            </a:pPr>
            <a:r>
              <a:rPr lang="en-US" altLang="en-US" sz="3200" smtClean="0"/>
              <a:t>Cl	</a:t>
            </a:r>
          </a:p>
          <a:p>
            <a:pPr>
              <a:buFontTx/>
              <a:buNone/>
            </a:pPr>
            <a:r>
              <a:rPr lang="en-US" altLang="en-US" sz="3200" smtClean="0"/>
              <a:t>K	</a:t>
            </a:r>
            <a:endParaRPr lang="en-US" altLang="en-US" sz="3200" baseline="30000" smtClean="0">
              <a:solidFill>
                <a:schemeClr val="hlink"/>
              </a:solidFill>
            </a:endParaRPr>
          </a:p>
          <a:p>
            <a:pPr>
              <a:buFontTx/>
              <a:buNone/>
            </a:pPr>
            <a:r>
              <a:rPr lang="en-US" altLang="en-US" sz="3200" smtClean="0"/>
              <a:t>Ca	</a:t>
            </a:r>
            <a:endParaRPr lang="en-US" altLang="en-US" sz="3200" smtClean="0">
              <a:solidFill>
                <a:schemeClr val="hlink"/>
              </a:solidFill>
            </a:endParaRPr>
          </a:p>
          <a:p>
            <a:pPr>
              <a:buFontTx/>
              <a:buNone/>
            </a:pPr>
            <a:r>
              <a:rPr lang="en-US" altLang="en-US" sz="3200" smtClean="0"/>
              <a:t>I		</a:t>
            </a:r>
            <a:endParaRPr lang="en-US" altLang="en-US" sz="3200" baseline="30000" smtClean="0">
              <a:solidFill>
                <a:schemeClr val="hlink"/>
              </a:solidFill>
            </a:endParaRPr>
          </a:p>
          <a:p>
            <a:pPr>
              <a:buFontTx/>
              <a:buNone/>
            </a:pPr>
            <a:r>
              <a:rPr lang="en-US" altLang="en-US" sz="3200" smtClean="0"/>
              <a:t>Bi	</a:t>
            </a:r>
            <a:endParaRPr lang="en-US" altLang="en-US" sz="3200" baseline="30000" smtClean="0">
              <a:solidFill>
                <a:schemeClr val="hlink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6"/>
          <p:cNvGrpSpPr>
            <a:grpSpLocks/>
          </p:cNvGrpSpPr>
          <p:nvPr/>
        </p:nvGrpSpPr>
        <p:grpSpPr bwMode="auto">
          <a:xfrm>
            <a:off x="1587500" y="1600200"/>
            <a:ext cx="5727700" cy="4459288"/>
            <a:chOff x="1065" y="1045"/>
            <a:chExt cx="3608" cy="2809"/>
          </a:xfrm>
        </p:grpSpPr>
        <p:pic>
          <p:nvPicPr>
            <p:cNvPr id="9220" name="Picture 3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5" y="1083"/>
              <a:ext cx="3608" cy="27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316" name="Arc 4"/>
            <p:cNvSpPr>
              <a:spLocks/>
            </p:cNvSpPr>
            <p:nvPr/>
          </p:nvSpPr>
          <p:spPr bwMode="auto">
            <a:xfrm>
              <a:off x="2474" y="1344"/>
              <a:ext cx="107" cy="72"/>
            </a:xfrm>
            <a:custGeom>
              <a:avLst/>
              <a:gdLst>
                <a:gd name="G0" fmla="+- 21600 0 0"/>
                <a:gd name="G1" fmla="+- 7430 0 0"/>
                <a:gd name="G2" fmla="+- 21600 0 0"/>
                <a:gd name="T0" fmla="*/ 1191 w 21600"/>
                <a:gd name="T1" fmla="*/ 14502 h 14502"/>
                <a:gd name="T2" fmla="*/ 1319 w 21600"/>
                <a:gd name="T3" fmla="*/ 0 h 14502"/>
                <a:gd name="T4" fmla="*/ 21600 w 21600"/>
                <a:gd name="T5" fmla="*/ 7430 h 14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4502" fill="none" extrusionOk="0">
                  <a:moveTo>
                    <a:pt x="1190" y="14502"/>
                  </a:moveTo>
                  <a:cubicBezTo>
                    <a:pt x="402" y="12227"/>
                    <a:pt x="0" y="9837"/>
                    <a:pt x="0" y="7430"/>
                  </a:cubicBezTo>
                  <a:cubicBezTo>
                    <a:pt x="0" y="4895"/>
                    <a:pt x="446" y="2379"/>
                    <a:pt x="1318" y="-1"/>
                  </a:cubicBezTo>
                </a:path>
                <a:path w="21600" h="14502" stroke="0" extrusionOk="0">
                  <a:moveTo>
                    <a:pt x="1190" y="14502"/>
                  </a:moveTo>
                  <a:cubicBezTo>
                    <a:pt x="402" y="12227"/>
                    <a:pt x="0" y="9837"/>
                    <a:pt x="0" y="7430"/>
                  </a:cubicBezTo>
                  <a:cubicBezTo>
                    <a:pt x="0" y="4895"/>
                    <a:pt x="446" y="2379"/>
                    <a:pt x="1318" y="-1"/>
                  </a:cubicBezTo>
                  <a:lnTo>
                    <a:pt x="21600" y="74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17" name="Arc 5"/>
            <p:cNvSpPr>
              <a:spLocks/>
            </p:cNvSpPr>
            <p:nvPr/>
          </p:nvSpPr>
          <p:spPr bwMode="auto">
            <a:xfrm>
              <a:off x="1255" y="1343"/>
              <a:ext cx="107" cy="73"/>
            </a:xfrm>
            <a:custGeom>
              <a:avLst/>
              <a:gdLst>
                <a:gd name="G0" fmla="+- 0 0 0"/>
                <a:gd name="G1" fmla="+- 7561 0 0"/>
                <a:gd name="G2" fmla="+- 21600 0 0"/>
                <a:gd name="T0" fmla="*/ 20233 w 21600"/>
                <a:gd name="T1" fmla="*/ 0 h 14760"/>
                <a:gd name="T2" fmla="*/ 20364 w 21600"/>
                <a:gd name="T3" fmla="*/ 14760 h 14760"/>
                <a:gd name="T4" fmla="*/ 0 w 21600"/>
                <a:gd name="T5" fmla="*/ 7561 h 14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4760" fill="none" extrusionOk="0">
                  <a:moveTo>
                    <a:pt x="20233" y="-1"/>
                  </a:moveTo>
                  <a:cubicBezTo>
                    <a:pt x="21137" y="2418"/>
                    <a:pt x="21600" y="4979"/>
                    <a:pt x="21600" y="7561"/>
                  </a:cubicBezTo>
                  <a:cubicBezTo>
                    <a:pt x="21600" y="10013"/>
                    <a:pt x="21182" y="12448"/>
                    <a:pt x="20364" y="14760"/>
                  </a:cubicBezTo>
                </a:path>
                <a:path w="21600" h="14760" stroke="0" extrusionOk="0">
                  <a:moveTo>
                    <a:pt x="20233" y="-1"/>
                  </a:moveTo>
                  <a:cubicBezTo>
                    <a:pt x="21137" y="2418"/>
                    <a:pt x="21600" y="4979"/>
                    <a:pt x="21600" y="7561"/>
                  </a:cubicBezTo>
                  <a:cubicBezTo>
                    <a:pt x="21600" y="10013"/>
                    <a:pt x="21182" y="12448"/>
                    <a:pt x="20364" y="14760"/>
                  </a:cubicBezTo>
                  <a:lnTo>
                    <a:pt x="0" y="75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18" name="Line 6"/>
            <p:cNvSpPr>
              <a:spLocks noChangeShapeType="1"/>
            </p:cNvSpPr>
            <p:nvPr/>
          </p:nvSpPr>
          <p:spPr bwMode="auto">
            <a:xfrm>
              <a:off x="1364" y="1387"/>
              <a:ext cx="111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224" name="Rectangle 7"/>
            <p:cNvSpPr>
              <a:spLocks noChangeArrowheads="1"/>
            </p:cNvSpPr>
            <p:nvPr/>
          </p:nvSpPr>
          <p:spPr bwMode="auto">
            <a:xfrm>
              <a:off x="1288" y="1045"/>
              <a:ext cx="1197" cy="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2800">
                  <a:solidFill>
                    <a:srgbClr val="FAFD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rgbClr val="FAFD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rgbClr val="FAFD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rgbClr val="FAFD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rgbClr val="FAFD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AFD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AFD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AFD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AFD00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b="1">
                  <a:solidFill>
                    <a:srgbClr val="990099"/>
                  </a:solidFill>
                  <a:latin typeface="Times" panose="02020603050405020304" pitchFamily="18" charset="0"/>
                </a:rPr>
                <a:t>wavelength</a:t>
              </a:r>
            </a:p>
          </p:txBody>
        </p:sp>
        <p:sp>
          <p:nvSpPr>
            <p:cNvPr id="9225" name="Rectangle 8"/>
            <p:cNvSpPr>
              <a:spLocks noChangeArrowheads="1"/>
            </p:cNvSpPr>
            <p:nvPr/>
          </p:nvSpPr>
          <p:spPr bwMode="auto">
            <a:xfrm>
              <a:off x="2678" y="1066"/>
              <a:ext cx="1594" cy="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2800">
                  <a:solidFill>
                    <a:srgbClr val="FAFD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rgbClr val="FAFD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rgbClr val="FAFD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rgbClr val="FAFD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rgbClr val="FAFD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AFD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AFD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AFD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AFD00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3600" b="1">
                  <a:solidFill>
                    <a:srgbClr val="FF0000"/>
                  </a:solidFill>
                  <a:latin typeface="Times" panose="02020603050405020304" pitchFamily="18" charset="0"/>
                </a:rPr>
                <a:t>Visible light</a:t>
              </a:r>
            </a:p>
          </p:txBody>
        </p:sp>
        <p:sp>
          <p:nvSpPr>
            <p:cNvPr id="13321" name="Line 9"/>
            <p:cNvSpPr>
              <a:spLocks noChangeShapeType="1"/>
            </p:cNvSpPr>
            <p:nvPr/>
          </p:nvSpPr>
          <p:spPr bwMode="auto">
            <a:xfrm>
              <a:off x="1263" y="1998"/>
              <a:ext cx="0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22" name="Line 10"/>
            <p:cNvSpPr>
              <a:spLocks noChangeShapeType="1"/>
            </p:cNvSpPr>
            <p:nvPr/>
          </p:nvSpPr>
          <p:spPr bwMode="auto">
            <a:xfrm>
              <a:off x="1263" y="1630"/>
              <a:ext cx="0" cy="37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23" name="Line 11"/>
            <p:cNvSpPr>
              <a:spLocks noChangeShapeType="1"/>
            </p:cNvSpPr>
            <p:nvPr/>
          </p:nvSpPr>
          <p:spPr bwMode="auto">
            <a:xfrm>
              <a:off x="1603" y="2246"/>
              <a:ext cx="0" cy="70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24" name="Line 12"/>
            <p:cNvSpPr>
              <a:spLocks noChangeShapeType="1"/>
            </p:cNvSpPr>
            <p:nvPr/>
          </p:nvSpPr>
          <p:spPr bwMode="auto">
            <a:xfrm>
              <a:off x="2275" y="2228"/>
              <a:ext cx="0" cy="73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25" name="Line 13"/>
            <p:cNvSpPr>
              <a:spLocks noChangeShapeType="1"/>
            </p:cNvSpPr>
            <p:nvPr/>
          </p:nvSpPr>
          <p:spPr bwMode="auto">
            <a:xfrm>
              <a:off x="2275" y="2307"/>
              <a:ext cx="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26" name="Arc 14"/>
            <p:cNvSpPr>
              <a:spLocks/>
            </p:cNvSpPr>
            <p:nvPr/>
          </p:nvSpPr>
          <p:spPr bwMode="auto">
            <a:xfrm>
              <a:off x="2170" y="2920"/>
              <a:ext cx="107" cy="72"/>
            </a:xfrm>
            <a:custGeom>
              <a:avLst/>
              <a:gdLst>
                <a:gd name="G0" fmla="+- 21600 0 0"/>
                <a:gd name="G1" fmla="+- 7430 0 0"/>
                <a:gd name="G2" fmla="+- 21600 0 0"/>
                <a:gd name="T0" fmla="*/ 1191 w 21600"/>
                <a:gd name="T1" fmla="*/ 14502 h 14502"/>
                <a:gd name="T2" fmla="*/ 1319 w 21600"/>
                <a:gd name="T3" fmla="*/ 0 h 14502"/>
                <a:gd name="T4" fmla="*/ 21600 w 21600"/>
                <a:gd name="T5" fmla="*/ 7430 h 14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4502" fill="none" extrusionOk="0">
                  <a:moveTo>
                    <a:pt x="1190" y="14502"/>
                  </a:moveTo>
                  <a:cubicBezTo>
                    <a:pt x="402" y="12227"/>
                    <a:pt x="0" y="9837"/>
                    <a:pt x="0" y="7430"/>
                  </a:cubicBezTo>
                  <a:cubicBezTo>
                    <a:pt x="0" y="4895"/>
                    <a:pt x="446" y="2379"/>
                    <a:pt x="1318" y="-1"/>
                  </a:cubicBezTo>
                </a:path>
                <a:path w="21600" h="14502" stroke="0" extrusionOk="0">
                  <a:moveTo>
                    <a:pt x="1190" y="14502"/>
                  </a:moveTo>
                  <a:cubicBezTo>
                    <a:pt x="402" y="12227"/>
                    <a:pt x="0" y="9837"/>
                    <a:pt x="0" y="7430"/>
                  </a:cubicBezTo>
                  <a:cubicBezTo>
                    <a:pt x="0" y="4895"/>
                    <a:pt x="446" y="2379"/>
                    <a:pt x="1318" y="-1"/>
                  </a:cubicBezTo>
                  <a:lnTo>
                    <a:pt x="21600" y="74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27" name="Arc 15"/>
            <p:cNvSpPr>
              <a:spLocks/>
            </p:cNvSpPr>
            <p:nvPr/>
          </p:nvSpPr>
          <p:spPr bwMode="auto">
            <a:xfrm>
              <a:off x="1614" y="2919"/>
              <a:ext cx="107" cy="73"/>
            </a:xfrm>
            <a:custGeom>
              <a:avLst/>
              <a:gdLst>
                <a:gd name="G0" fmla="+- 0 0 0"/>
                <a:gd name="G1" fmla="+- 7561 0 0"/>
                <a:gd name="G2" fmla="+- 21600 0 0"/>
                <a:gd name="T0" fmla="*/ 20233 w 21600"/>
                <a:gd name="T1" fmla="*/ 0 h 14760"/>
                <a:gd name="T2" fmla="*/ 20364 w 21600"/>
                <a:gd name="T3" fmla="*/ 14760 h 14760"/>
                <a:gd name="T4" fmla="*/ 0 w 21600"/>
                <a:gd name="T5" fmla="*/ 7561 h 14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4760" fill="none" extrusionOk="0">
                  <a:moveTo>
                    <a:pt x="20233" y="-1"/>
                  </a:moveTo>
                  <a:cubicBezTo>
                    <a:pt x="21137" y="2418"/>
                    <a:pt x="21600" y="4979"/>
                    <a:pt x="21600" y="7561"/>
                  </a:cubicBezTo>
                  <a:cubicBezTo>
                    <a:pt x="21600" y="10013"/>
                    <a:pt x="21182" y="12448"/>
                    <a:pt x="20364" y="14760"/>
                  </a:cubicBezTo>
                </a:path>
                <a:path w="21600" h="14760" stroke="0" extrusionOk="0">
                  <a:moveTo>
                    <a:pt x="20233" y="-1"/>
                  </a:moveTo>
                  <a:cubicBezTo>
                    <a:pt x="21137" y="2418"/>
                    <a:pt x="21600" y="4979"/>
                    <a:pt x="21600" y="7561"/>
                  </a:cubicBezTo>
                  <a:cubicBezTo>
                    <a:pt x="21600" y="10013"/>
                    <a:pt x="21182" y="12448"/>
                    <a:pt x="20364" y="14760"/>
                  </a:cubicBezTo>
                  <a:lnTo>
                    <a:pt x="0" y="75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28" name="Line 16"/>
            <p:cNvSpPr>
              <a:spLocks noChangeShapeType="1"/>
            </p:cNvSpPr>
            <p:nvPr/>
          </p:nvSpPr>
          <p:spPr bwMode="auto">
            <a:xfrm>
              <a:off x="1713" y="2964"/>
              <a:ext cx="45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234" name="Rectangle 17"/>
            <p:cNvSpPr>
              <a:spLocks noChangeArrowheads="1"/>
            </p:cNvSpPr>
            <p:nvPr/>
          </p:nvSpPr>
          <p:spPr bwMode="auto">
            <a:xfrm>
              <a:off x="1362" y="2964"/>
              <a:ext cx="1197" cy="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2800">
                  <a:solidFill>
                    <a:srgbClr val="FAFD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rgbClr val="FAFD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rgbClr val="FAFD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rgbClr val="FAFD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rgbClr val="FAFD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AFD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AFD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AFD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AFD00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b="1">
                  <a:solidFill>
                    <a:srgbClr val="990099"/>
                  </a:solidFill>
                  <a:latin typeface="Times" panose="02020603050405020304" pitchFamily="18" charset="0"/>
                </a:rPr>
                <a:t>wavelength</a:t>
              </a:r>
            </a:p>
          </p:txBody>
        </p:sp>
        <p:sp>
          <p:nvSpPr>
            <p:cNvPr id="9235" name="Rectangle 18"/>
            <p:cNvSpPr>
              <a:spLocks noChangeArrowheads="1"/>
            </p:cNvSpPr>
            <p:nvPr/>
          </p:nvSpPr>
          <p:spPr bwMode="auto">
            <a:xfrm>
              <a:off x="1100" y="3326"/>
              <a:ext cx="2522" cy="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2800">
                  <a:solidFill>
                    <a:srgbClr val="FAFD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rgbClr val="FAFD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rgbClr val="FAFD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rgbClr val="FAFD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rgbClr val="FAFD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AFD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AFD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AFD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AFD00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3600" b="1">
                  <a:solidFill>
                    <a:srgbClr val="0000EE"/>
                  </a:solidFill>
                  <a:latin typeface="Times" panose="02020603050405020304" pitchFamily="18" charset="0"/>
                </a:rPr>
                <a:t>Ultaviolet radiation</a:t>
              </a:r>
            </a:p>
          </p:txBody>
        </p:sp>
        <p:sp>
          <p:nvSpPr>
            <p:cNvPr id="13331" name="Arc 19"/>
            <p:cNvSpPr>
              <a:spLocks/>
            </p:cNvSpPr>
            <p:nvPr/>
          </p:nvSpPr>
          <p:spPr bwMode="auto">
            <a:xfrm>
              <a:off x="3227" y="2165"/>
              <a:ext cx="73" cy="107"/>
            </a:xfrm>
            <a:custGeom>
              <a:avLst/>
              <a:gdLst>
                <a:gd name="G0" fmla="+- 6797 0 0"/>
                <a:gd name="G1" fmla="+- 0 0 0"/>
                <a:gd name="G2" fmla="+- 21600 0 0"/>
                <a:gd name="T0" fmla="*/ 14816 w 14816"/>
                <a:gd name="T1" fmla="*/ 20056 h 21600"/>
                <a:gd name="T2" fmla="*/ 0 w 14816"/>
                <a:gd name="T3" fmla="*/ 20502 h 21600"/>
                <a:gd name="T4" fmla="*/ 6797 w 14816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816" h="21600" fill="none" extrusionOk="0">
                  <a:moveTo>
                    <a:pt x="14816" y="20056"/>
                  </a:moveTo>
                  <a:cubicBezTo>
                    <a:pt x="12265" y="21076"/>
                    <a:pt x="9543" y="21599"/>
                    <a:pt x="6797" y="21599"/>
                  </a:cubicBezTo>
                  <a:cubicBezTo>
                    <a:pt x="4487" y="21599"/>
                    <a:pt x="2192" y="21229"/>
                    <a:pt x="-1" y="20502"/>
                  </a:cubicBezTo>
                </a:path>
                <a:path w="14816" h="21600" stroke="0" extrusionOk="0">
                  <a:moveTo>
                    <a:pt x="14816" y="20056"/>
                  </a:moveTo>
                  <a:cubicBezTo>
                    <a:pt x="12265" y="21076"/>
                    <a:pt x="9543" y="21599"/>
                    <a:pt x="6797" y="21599"/>
                  </a:cubicBezTo>
                  <a:cubicBezTo>
                    <a:pt x="4487" y="21599"/>
                    <a:pt x="2192" y="21229"/>
                    <a:pt x="-1" y="20502"/>
                  </a:cubicBezTo>
                  <a:lnTo>
                    <a:pt x="679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32" name="Arc 20"/>
            <p:cNvSpPr>
              <a:spLocks/>
            </p:cNvSpPr>
            <p:nvPr/>
          </p:nvSpPr>
          <p:spPr bwMode="auto">
            <a:xfrm>
              <a:off x="3230" y="2326"/>
              <a:ext cx="72" cy="107"/>
            </a:xfrm>
            <a:custGeom>
              <a:avLst/>
              <a:gdLst>
                <a:gd name="G0" fmla="+- 8194 0 0"/>
                <a:gd name="G1" fmla="+- 21600 0 0"/>
                <a:gd name="G2" fmla="+- 21600 0 0"/>
                <a:gd name="T0" fmla="*/ 0 w 14659"/>
                <a:gd name="T1" fmla="*/ 1615 h 21600"/>
                <a:gd name="T2" fmla="*/ 14659 w 14659"/>
                <a:gd name="T3" fmla="*/ 991 h 21600"/>
                <a:gd name="T4" fmla="*/ 8194 w 14659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659" h="21600" fill="none" extrusionOk="0">
                  <a:moveTo>
                    <a:pt x="-1" y="1614"/>
                  </a:moveTo>
                  <a:cubicBezTo>
                    <a:pt x="2600" y="548"/>
                    <a:pt x="5383" y="0"/>
                    <a:pt x="8194" y="0"/>
                  </a:cubicBezTo>
                  <a:cubicBezTo>
                    <a:pt x="10386" y="0"/>
                    <a:pt x="12566" y="333"/>
                    <a:pt x="14659" y="990"/>
                  </a:cubicBezTo>
                </a:path>
                <a:path w="14659" h="21600" stroke="0" extrusionOk="0">
                  <a:moveTo>
                    <a:pt x="-1" y="1614"/>
                  </a:moveTo>
                  <a:cubicBezTo>
                    <a:pt x="2600" y="548"/>
                    <a:pt x="5383" y="0"/>
                    <a:pt x="8194" y="0"/>
                  </a:cubicBezTo>
                  <a:cubicBezTo>
                    <a:pt x="10386" y="0"/>
                    <a:pt x="12566" y="333"/>
                    <a:pt x="14659" y="990"/>
                  </a:cubicBezTo>
                  <a:lnTo>
                    <a:pt x="8194" y="216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33" name="Line 21"/>
            <p:cNvSpPr>
              <a:spLocks noChangeShapeType="1"/>
            </p:cNvSpPr>
            <p:nvPr/>
          </p:nvSpPr>
          <p:spPr bwMode="auto">
            <a:xfrm flipV="1">
              <a:off x="3264" y="2265"/>
              <a:ext cx="0" cy="7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239" name="Rectangle 22"/>
            <p:cNvSpPr>
              <a:spLocks noChangeArrowheads="1"/>
            </p:cNvSpPr>
            <p:nvPr/>
          </p:nvSpPr>
          <p:spPr bwMode="auto">
            <a:xfrm>
              <a:off x="3294" y="2127"/>
              <a:ext cx="1136" cy="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2800">
                  <a:solidFill>
                    <a:srgbClr val="FAFD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rgbClr val="FAFD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rgbClr val="FAFD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rgbClr val="FAFD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rgbClr val="FAFD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AFD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AFD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AFD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AFD00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b="1">
                  <a:solidFill>
                    <a:srgbClr val="330033"/>
                  </a:solidFill>
                  <a:latin typeface="Times" panose="02020603050405020304" pitchFamily="18" charset="0"/>
                </a:rPr>
                <a:t>Amplitude</a:t>
              </a:r>
            </a:p>
          </p:txBody>
        </p:sp>
        <p:sp>
          <p:nvSpPr>
            <p:cNvPr id="13335" name="Arc 23"/>
            <p:cNvSpPr>
              <a:spLocks/>
            </p:cNvSpPr>
            <p:nvPr/>
          </p:nvSpPr>
          <p:spPr bwMode="auto">
            <a:xfrm>
              <a:off x="2939" y="2450"/>
              <a:ext cx="155" cy="134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0768 w 20768"/>
                <a:gd name="T1" fmla="*/ 5933 h 17951"/>
                <a:gd name="T2" fmla="*/ 12012 w 20768"/>
                <a:gd name="T3" fmla="*/ 17951 h 17951"/>
                <a:gd name="T4" fmla="*/ 0 w 20768"/>
                <a:gd name="T5" fmla="*/ 0 h 17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768" h="17951" fill="none" extrusionOk="0">
                  <a:moveTo>
                    <a:pt x="20769" y="5933"/>
                  </a:moveTo>
                  <a:cubicBezTo>
                    <a:pt x="19364" y="10849"/>
                    <a:pt x="16261" y="15108"/>
                    <a:pt x="12012" y="17951"/>
                  </a:cubicBezTo>
                </a:path>
                <a:path w="20768" h="17951" stroke="0" extrusionOk="0">
                  <a:moveTo>
                    <a:pt x="20769" y="5933"/>
                  </a:moveTo>
                  <a:cubicBezTo>
                    <a:pt x="19364" y="10849"/>
                    <a:pt x="16261" y="15108"/>
                    <a:pt x="12012" y="1795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44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36" name="Line 24"/>
            <p:cNvSpPr>
              <a:spLocks noChangeShapeType="1"/>
            </p:cNvSpPr>
            <p:nvPr/>
          </p:nvSpPr>
          <p:spPr bwMode="auto">
            <a:xfrm>
              <a:off x="3068" y="2543"/>
              <a:ext cx="742" cy="539"/>
            </a:xfrm>
            <a:prstGeom prst="line">
              <a:avLst/>
            </a:prstGeom>
            <a:noFill/>
            <a:ln w="50800">
              <a:solidFill>
                <a:srgbClr val="0044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242" name="Rectangle 25"/>
            <p:cNvSpPr>
              <a:spLocks noChangeArrowheads="1"/>
            </p:cNvSpPr>
            <p:nvPr/>
          </p:nvSpPr>
          <p:spPr bwMode="auto">
            <a:xfrm>
              <a:off x="3588" y="3074"/>
              <a:ext cx="612" cy="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2800">
                  <a:solidFill>
                    <a:srgbClr val="FAFD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rgbClr val="FAFD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rgbClr val="FAFD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rgbClr val="FAFD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rgbClr val="FAFD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AFD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AFD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AFD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AFD00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b="1">
                  <a:solidFill>
                    <a:srgbClr val="004400"/>
                  </a:solidFill>
                  <a:latin typeface="Times" panose="02020603050405020304" pitchFamily="18" charset="0"/>
                </a:rPr>
                <a:t>Node</a:t>
              </a:r>
            </a:p>
          </p:txBody>
        </p:sp>
      </p:grpSp>
      <p:sp>
        <p:nvSpPr>
          <p:cNvPr id="13340" name="Rectangle 28"/>
          <p:cNvSpPr>
            <a:spLocks noGrp="1" noChangeArrowheads="1"/>
          </p:cNvSpPr>
          <p:nvPr>
            <p:ph type="title"/>
          </p:nvPr>
        </p:nvSpPr>
        <p:spPr>
          <a:xfrm>
            <a:off x="1066800" y="609600"/>
            <a:ext cx="7162800" cy="762000"/>
          </a:xfrm>
          <a:solidFill>
            <a:srgbClr val="FCFEB9"/>
          </a:solidFill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US" altLang="en-US" sz="40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Electromagnetic Radiation</a:t>
            </a:r>
            <a:endParaRPr lang="en-US" altLang="en-US" sz="4000" smtClean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04800"/>
            <a:ext cx="6629400" cy="838200"/>
          </a:xfrm>
          <a:solidFill>
            <a:srgbClr val="FCFEB9"/>
          </a:solidFill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US" altLang="en-US" sz="480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Valence Electrons</a:t>
            </a:r>
            <a:endParaRPr lang="en-US" altLang="en-US" sz="4800" smtClean="0">
              <a:effectLst>
                <a:outerShdw blurRad="38100" dist="38100" dir="2700000" algn="tl">
                  <a:srgbClr val="FFFFFF"/>
                </a:outerShdw>
              </a:effectLst>
              <a:latin typeface="Helvetica" panose="020B0604020202020204" pitchFamily="34" charset="0"/>
            </a:endParaRPr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153400" cy="22098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altLang="en-US" sz="2800" smtClean="0">
                <a:effectLst>
                  <a:outerShdw blurRad="38100" dist="38100" dir="2700000" algn="tl">
                    <a:srgbClr val="FFFFFF"/>
                  </a:outerShdw>
                </a:effectLst>
                <a:latin typeface="Helvetica" panose="020B0604020202020204" pitchFamily="34" charset="0"/>
              </a:rPr>
              <a:t>Electrons are divided between core and </a:t>
            </a:r>
            <a:r>
              <a:rPr lang="en-US" altLang="en-US" sz="36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anose="020B0604020202020204" pitchFamily="34" charset="0"/>
              </a:rPr>
              <a:t>valence electrons</a:t>
            </a:r>
            <a:endParaRPr lang="en-US" altLang="en-US" sz="2800" smtClean="0">
              <a:effectLst>
                <a:outerShdw blurRad="38100" dist="38100" dir="2700000" algn="tl">
                  <a:srgbClr val="FFFFFF"/>
                </a:outerShdw>
              </a:effectLst>
              <a:latin typeface="Helvetica" panose="020B0604020202020204" pitchFamily="34" charset="0"/>
            </a:endParaRPr>
          </a:p>
          <a:p>
            <a:pPr>
              <a:buFontTx/>
              <a:buNone/>
              <a:defRPr/>
            </a:pPr>
            <a:r>
              <a:rPr lang="en-US" altLang="en-US" sz="2800" smtClean="0">
                <a:effectLst>
                  <a:outerShdw blurRad="38100" dist="38100" dir="2700000" algn="tl">
                    <a:srgbClr val="FFFFFF"/>
                  </a:outerShdw>
                </a:effectLst>
                <a:latin typeface="Helvetica" panose="020B0604020202020204" pitchFamily="34" charset="0"/>
              </a:rPr>
              <a:t>B   1s</a:t>
            </a:r>
            <a:r>
              <a:rPr lang="en-US" altLang="en-US" sz="2800" baseline="30000" smtClean="0">
                <a:effectLst>
                  <a:outerShdw blurRad="38100" dist="38100" dir="2700000" algn="tl">
                    <a:srgbClr val="FFFFFF"/>
                  </a:outerShdw>
                </a:effectLst>
                <a:latin typeface="Helvetica" panose="020B0604020202020204" pitchFamily="34" charset="0"/>
              </a:rPr>
              <a:t>2</a:t>
            </a:r>
            <a:r>
              <a:rPr lang="en-US" altLang="en-US" sz="2800" smtClean="0">
                <a:effectLst>
                  <a:outerShdw blurRad="38100" dist="38100" dir="2700000" algn="tl">
                    <a:srgbClr val="FFFFFF"/>
                  </a:outerShdw>
                </a:effectLst>
                <a:latin typeface="Helvetica" panose="020B0604020202020204" pitchFamily="34" charset="0"/>
              </a:rPr>
              <a:t> 2s</a:t>
            </a:r>
            <a:r>
              <a:rPr lang="en-US" altLang="en-US" sz="2800" baseline="30000" smtClean="0">
                <a:effectLst>
                  <a:outerShdw blurRad="38100" dist="38100" dir="2700000" algn="tl">
                    <a:srgbClr val="FFFFFF"/>
                  </a:outerShdw>
                </a:effectLst>
                <a:latin typeface="Helvetica" panose="020B0604020202020204" pitchFamily="34" charset="0"/>
              </a:rPr>
              <a:t>2</a:t>
            </a:r>
            <a:r>
              <a:rPr lang="en-US" altLang="en-US" sz="2800" smtClean="0">
                <a:effectLst>
                  <a:outerShdw blurRad="38100" dist="38100" dir="2700000" algn="tl">
                    <a:srgbClr val="FFFFFF"/>
                  </a:outerShdw>
                </a:effectLst>
                <a:latin typeface="Helvetica" panose="020B0604020202020204" pitchFamily="34" charset="0"/>
              </a:rPr>
              <a:t> 2p</a:t>
            </a:r>
            <a:r>
              <a:rPr lang="en-US" altLang="en-US" sz="2800" baseline="30000" smtClean="0">
                <a:effectLst>
                  <a:outerShdw blurRad="38100" dist="38100" dir="2700000" algn="tl">
                    <a:srgbClr val="FFFFFF"/>
                  </a:outerShdw>
                </a:effectLst>
                <a:latin typeface="Helvetica" panose="020B0604020202020204" pitchFamily="34" charset="0"/>
              </a:rPr>
              <a:t>1</a:t>
            </a:r>
            <a:endParaRPr lang="en-US" altLang="en-US" sz="2800" smtClean="0">
              <a:effectLst>
                <a:outerShdw blurRad="38100" dist="38100" dir="2700000" algn="tl">
                  <a:srgbClr val="FFFFFF"/>
                </a:outerShdw>
              </a:effectLst>
              <a:latin typeface="Helvetica" panose="020B0604020202020204" pitchFamily="34" charset="0"/>
            </a:endParaRPr>
          </a:p>
          <a:p>
            <a:pPr>
              <a:buFontTx/>
              <a:buNone/>
              <a:defRPr/>
            </a:pPr>
            <a:r>
              <a:rPr lang="en-US" altLang="en-US" sz="2800" smtClean="0">
                <a:solidFill>
                  <a:srgbClr val="0054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anose="020B0604020202020204" pitchFamily="34" charset="0"/>
              </a:rPr>
              <a:t>Core = [He]</a:t>
            </a:r>
            <a:r>
              <a:rPr lang="en-US" altLang="en-US" sz="2800" smtClean="0">
                <a:effectLst>
                  <a:outerShdw blurRad="38100" dist="38100" dir="2700000" algn="tl">
                    <a:srgbClr val="FFFFFF"/>
                  </a:outerShdw>
                </a:effectLst>
                <a:latin typeface="Helvetica" panose="020B0604020202020204" pitchFamily="34" charset="0"/>
              </a:rPr>
              <a:t> ,  </a:t>
            </a:r>
            <a:r>
              <a:rPr lang="en-US" altLang="en-US" sz="28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anose="020B0604020202020204" pitchFamily="34" charset="0"/>
              </a:rPr>
              <a:t>valence = 2s</a:t>
            </a:r>
            <a:r>
              <a:rPr lang="en-US" altLang="en-US" sz="2800" baseline="300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anose="020B0604020202020204" pitchFamily="34" charset="0"/>
              </a:rPr>
              <a:t>2</a:t>
            </a:r>
            <a:r>
              <a:rPr lang="en-US" altLang="en-US" sz="28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anose="020B0604020202020204" pitchFamily="34" charset="0"/>
              </a:rPr>
              <a:t> 2p</a:t>
            </a:r>
            <a:r>
              <a:rPr lang="en-US" altLang="en-US" sz="2800" baseline="300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anose="020B0604020202020204" pitchFamily="34" charset="0"/>
              </a:rPr>
              <a:t>1</a:t>
            </a:r>
            <a:endParaRPr lang="en-US" altLang="en-US" sz="2800" smtClean="0">
              <a:effectLst>
                <a:outerShdw blurRad="38100" dist="38100" dir="2700000" algn="tl">
                  <a:srgbClr val="FFFFFF"/>
                </a:outerShdw>
              </a:effectLst>
              <a:latin typeface="Helvetica" panose="020B0604020202020204" pitchFamily="34" charset="0"/>
            </a:endParaRPr>
          </a:p>
          <a:p>
            <a:pPr>
              <a:defRPr/>
            </a:pPr>
            <a:endParaRPr lang="en-US" altLang="en-US" sz="2800" smtClean="0">
              <a:effectLst>
                <a:outerShdw blurRad="38100" dist="38100" dir="2700000" algn="tl">
                  <a:srgbClr val="FFFFFF"/>
                </a:outerShdw>
              </a:effectLst>
              <a:latin typeface="Helvetica" panose="020B0604020202020204" pitchFamily="34" charset="0"/>
            </a:endParaRPr>
          </a:p>
        </p:txBody>
      </p:sp>
      <p:pic>
        <p:nvPicPr>
          <p:cNvPr id="217092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700" y="4406900"/>
            <a:ext cx="1587500" cy="207010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7093" name="Rectangle 5"/>
          <p:cNvSpPr>
            <a:spLocks noChangeArrowheads="1"/>
          </p:cNvSpPr>
          <p:nvPr/>
        </p:nvSpPr>
        <p:spPr bwMode="auto">
          <a:xfrm>
            <a:off x="774700" y="5029200"/>
            <a:ext cx="554513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elvetica" panose="020B0604020202020204" pitchFamily="34" charset="0"/>
              </a:rPr>
              <a:t>Br    [Ar] 3d</a:t>
            </a:r>
            <a:r>
              <a:rPr lang="en-US" altLang="en-US" b="1" baseline="30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elvetica" panose="020B0604020202020204" pitchFamily="34" charset="0"/>
              </a:rPr>
              <a:t>10</a:t>
            </a:r>
            <a:r>
              <a:rPr lang="en-US" altLang="en-US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elvetica" panose="020B0604020202020204" pitchFamily="34" charset="0"/>
              </a:rPr>
              <a:t> 4s</a:t>
            </a:r>
            <a:r>
              <a:rPr lang="en-US" altLang="en-US" b="1" baseline="30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elvetica" panose="020B0604020202020204" pitchFamily="34" charset="0"/>
              </a:rPr>
              <a:t>2</a:t>
            </a:r>
            <a:r>
              <a:rPr lang="en-US" altLang="en-US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elvetica" panose="020B0604020202020204" pitchFamily="34" charset="0"/>
              </a:rPr>
              <a:t> 4p</a:t>
            </a:r>
            <a:r>
              <a:rPr lang="en-US" altLang="en-US" b="1" baseline="30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elvetica" panose="020B0604020202020204" pitchFamily="34" charset="0"/>
              </a:rPr>
              <a:t>5</a:t>
            </a:r>
            <a:endParaRPr lang="en-US" altLang="en-US" b="1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Helvetica" panose="020B0604020202020204" pitchFamily="34" charset="0"/>
            </a:endParaRPr>
          </a:p>
          <a:p>
            <a:pPr>
              <a:defRPr/>
            </a:pPr>
            <a:r>
              <a:rPr lang="en-US" altLang="en-US" b="1">
                <a:solidFill>
                  <a:srgbClr val="0054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anose="020B0604020202020204" pitchFamily="34" charset="0"/>
              </a:rPr>
              <a:t>Core = [Ar] 3d</a:t>
            </a:r>
            <a:r>
              <a:rPr lang="en-US" altLang="en-US" b="1" baseline="30000">
                <a:solidFill>
                  <a:srgbClr val="0054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anose="020B0604020202020204" pitchFamily="34" charset="0"/>
              </a:rPr>
              <a:t>10</a:t>
            </a:r>
            <a:r>
              <a:rPr lang="en-US" altLang="en-US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elvetica" panose="020B0604020202020204" pitchFamily="34" charset="0"/>
              </a:rPr>
              <a:t> , </a:t>
            </a:r>
            <a:r>
              <a:rPr lang="en-US" altLang="en-US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anose="020B0604020202020204" pitchFamily="34" charset="0"/>
              </a:rPr>
              <a:t>valence = 4s</a:t>
            </a:r>
            <a:r>
              <a:rPr lang="en-US" altLang="en-US" b="1" baseline="30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anose="020B0604020202020204" pitchFamily="34" charset="0"/>
              </a:rPr>
              <a:t>2</a:t>
            </a:r>
            <a:r>
              <a:rPr lang="en-US" altLang="en-US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anose="020B0604020202020204" pitchFamily="34" charset="0"/>
              </a:rPr>
              <a:t> 4p</a:t>
            </a:r>
            <a:r>
              <a:rPr lang="en-US" altLang="en-US" b="1" baseline="30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anose="020B0604020202020204" pitchFamily="34" charset="0"/>
              </a:rPr>
              <a:t>5</a:t>
            </a:r>
          </a:p>
        </p:txBody>
      </p:sp>
      <p:pic>
        <p:nvPicPr>
          <p:cNvPr id="217094" name="Picture 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063" y="1981200"/>
            <a:ext cx="1465262" cy="207010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7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7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7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17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17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17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091" grpId="0" build="p" autoUpdateAnimBg="0"/>
      <p:bldP spid="217093" grpId="0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>
          <a:xfrm>
            <a:off x="1195388" y="304800"/>
            <a:ext cx="6611937" cy="533400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>
              <a:defRPr/>
            </a:pPr>
            <a:r>
              <a:rPr lang="en-US" altLang="en-US" sz="4800" smtClean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Rules of the Game</a:t>
            </a:r>
            <a:endParaRPr lang="en-US" altLang="en-US" sz="5400" smtClean="0">
              <a:solidFill>
                <a:srgbClr val="FAFD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panose="020B0604020202020204" pitchFamily="34" charset="0"/>
            </a:endParaRPr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3563" y="990600"/>
            <a:ext cx="7805737" cy="8382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altLang="en-US" sz="28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anose="020B0604020202020204" pitchFamily="34" charset="0"/>
              </a:rPr>
              <a:t>No. of valence electrons of a main  group atom = Group number</a:t>
            </a:r>
            <a:r>
              <a:rPr lang="en-US" altLang="en-US" sz="2800" smtClean="0">
                <a:effectLst>
                  <a:outerShdw blurRad="38100" dist="38100" dir="2700000" algn="tl">
                    <a:srgbClr val="FFFFFF"/>
                  </a:outerShdw>
                </a:effectLst>
                <a:latin typeface="Helvetica" panose="020B0604020202020204" pitchFamily="34" charset="0"/>
              </a:rPr>
              <a:t> (for A groups)</a:t>
            </a:r>
          </a:p>
        </p:txBody>
      </p:sp>
      <p:pic>
        <p:nvPicPr>
          <p:cNvPr id="59396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550" y="3929063"/>
            <a:ext cx="2036763" cy="182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8117" name="Picture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495800"/>
            <a:ext cx="1463675" cy="207010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8118" name="Picture 6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495800"/>
            <a:ext cx="1466850" cy="207010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8121" name="Text Box 9"/>
          <p:cNvSpPr txBox="1">
            <a:spLocks noChangeArrowheads="1"/>
          </p:cNvSpPr>
          <p:nvPr/>
        </p:nvSpPr>
        <p:spPr bwMode="auto">
          <a:xfrm>
            <a:off x="762000" y="2133600"/>
            <a:ext cx="7848600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Atoms like to either empty or fill their outermost level.  Since the outer level contains two s electrons and six p electrons (d &amp; f are always in lower levels), the optimum number of electrons is eight.  This is called the </a:t>
            </a:r>
            <a:r>
              <a:rPr lang="en-US" altLang="en-US">
                <a:solidFill>
                  <a:srgbClr val="F3A00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octet rule.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8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8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18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18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115" grpId="0" build="p" autoUpdateAnimBg="0"/>
      <p:bldP spid="218121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chemeClr val="hlink"/>
                </a:solidFill>
                <a:latin typeface="Comic Sans MS" panose="030F0702030302020204" pitchFamily="66" charset="0"/>
              </a:rPr>
              <a:t>Keep an Eye On Those Ions!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3200" smtClean="0"/>
              <a:t>Electrons are lost or gained like they always are with ions… negative ions have gained electrons, positive ions have lost electrons</a:t>
            </a:r>
          </a:p>
          <a:p>
            <a:r>
              <a:rPr lang="en-US" altLang="en-US" sz="3200" smtClean="0"/>
              <a:t>The electrons that are lost or gained should be added/removed from the </a:t>
            </a:r>
            <a:r>
              <a:rPr lang="en-US" altLang="en-US" sz="3200" i="1" smtClean="0">
                <a:solidFill>
                  <a:schemeClr val="hlink"/>
                </a:solidFill>
              </a:rPr>
              <a:t>highest energy level</a:t>
            </a:r>
            <a:r>
              <a:rPr lang="en-US" altLang="en-US" sz="3200" smtClean="0"/>
              <a:t> (not the highest orbital in energy!)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chemeClr val="hlink"/>
                </a:solidFill>
                <a:latin typeface="Comic Sans MS" panose="030F0702030302020204" pitchFamily="66" charset="0"/>
              </a:rPr>
              <a:t>Keep an Eye On Those Ions!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3200" smtClean="0"/>
              <a:t>Tin</a:t>
            </a:r>
          </a:p>
          <a:p>
            <a:pPr>
              <a:buFontTx/>
              <a:buNone/>
            </a:pPr>
            <a:r>
              <a:rPr lang="en-US" altLang="en-US" sz="3200" u="sng" smtClean="0"/>
              <a:t>Atom:</a:t>
            </a:r>
            <a:r>
              <a:rPr lang="en-US" altLang="en-US" sz="3200" smtClean="0"/>
              <a:t> [Kr] 5s</a:t>
            </a:r>
            <a:r>
              <a:rPr lang="en-US" altLang="en-US" sz="3200" baseline="30000" smtClean="0"/>
              <a:t>2</a:t>
            </a:r>
            <a:r>
              <a:rPr lang="en-US" altLang="en-US" sz="3200" smtClean="0"/>
              <a:t> 4d</a:t>
            </a:r>
            <a:r>
              <a:rPr lang="en-US" altLang="en-US" sz="3200" baseline="30000" smtClean="0"/>
              <a:t>10</a:t>
            </a:r>
            <a:r>
              <a:rPr lang="en-US" altLang="en-US" sz="3200" smtClean="0"/>
              <a:t> 5p</a:t>
            </a:r>
            <a:r>
              <a:rPr lang="en-US" altLang="en-US" sz="3200" baseline="30000" smtClean="0"/>
              <a:t>2</a:t>
            </a:r>
          </a:p>
          <a:p>
            <a:pPr>
              <a:buFontTx/>
              <a:buNone/>
            </a:pPr>
            <a:r>
              <a:rPr lang="en-US" altLang="en-US" sz="3200" u="sng" smtClean="0"/>
              <a:t>Sn</a:t>
            </a:r>
            <a:r>
              <a:rPr lang="en-US" altLang="en-US" sz="3200" u="sng" baseline="30000" smtClean="0"/>
              <a:t>+4</a:t>
            </a:r>
            <a:r>
              <a:rPr lang="en-US" altLang="en-US" sz="3200" u="sng" smtClean="0"/>
              <a:t> ion:</a:t>
            </a:r>
            <a:r>
              <a:rPr lang="en-US" altLang="en-US" sz="3200" smtClean="0"/>
              <a:t> [Kr] 4d</a:t>
            </a:r>
            <a:r>
              <a:rPr lang="en-US" altLang="en-US" sz="3200" baseline="30000" smtClean="0"/>
              <a:t>10</a:t>
            </a:r>
            <a:endParaRPr lang="en-US" altLang="en-US" sz="3200" smtClean="0"/>
          </a:p>
          <a:p>
            <a:pPr>
              <a:buFontTx/>
              <a:buNone/>
            </a:pPr>
            <a:r>
              <a:rPr lang="en-US" altLang="en-US" sz="3200" u="sng" smtClean="0"/>
              <a:t>Sn</a:t>
            </a:r>
            <a:r>
              <a:rPr lang="en-US" altLang="en-US" sz="3200" u="sng" baseline="30000" smtClean="0"/>
              <a:t>+2</a:t>
            </a:r>
            <a:r>
              <a:rPr lang="en-US" altLang="en-US" sz="3200" u="sng" smtClean="0"/>
              <a:t> ion:</a:t>
            </a:r>
            <a:r>
              <a:rPr lang="en-US" altLang="en-US" sz="3200" smtClean="0"/>
              <a:t> [Kr] 5s</a:t>
            </a:r>
            <a:r>
              <a:rPr lang="en-US" altLang="en-US" sz="3200" baseline="30000" smtClean="0"/>
              <a:t>2</a:t>
            </a:r>
            <a:r>
              <a:rPr lang="en-US" altLang="en-US" sz="3200" smtClean="0"/>
              <a:t> 4d</a:t>
            </a:r>
            <a:r>
              <a:rPr lang="en-US" altLang="en-US" sz="3200" baseline="30000" smtClean="0"/>
              <a:t>10</a:t>
            </a:r>
            <a:r>
              <a:rPr lang="en-US" altLang="en-US" sz="3200" smtClean="0"/>
              <a:t> </a:t>
            </a:r>
          </a:p>
          <a:p>
            <a:pPr>
              <a:buFontTx/>
              <a:buNone/>
            </a:pPr>
            <a:r>
              <a:rPr lang="en-US" altLang="en-US" sz="3200" smtClean="0">
                <a:solidFill>
                  <a:srgbClr val="F3A00B"/>
                </a:solidFill>
              </a:rPr>
              <a:t>Note that the electrons came out of the highest energy level, not the highest energy orbital!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chemeClr val="hlink"/>
                </a:solidFill>
                <a:latin typeface="Comic Sans MS" panose="030F0702030302020204" pitchFamily="66" charset="0"/>
              </a:rPr>
              <a:t>Keep an Eye On Those Ions!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3200" smtClean="0"/>
              <a:t>Bromine</a:t>
            </a:r>
          </a:p>
          <a:p>
            <a:pPr>
              <a:buFontTx/>
              <a:buNone/>
            </a:pPr>
            <a:r>
              <a:rPr lang="en-US" altLang="en-US" sz="3200" u="sng" smtClean="0"/>
              <a:t>Atom:</a:t>
            </a:r>
            <a:r>
              <a:rPr lang="en-US" altLang="en-US" sz="3200" smtClean="0"/>
              <a:t> [Ar] 4s</a:t>
            </a:r>
            <a:r>
              <a:rPr lang="en-US" altLang="en-US" sz="3200" baseline="30000" smtClean="0"/>
              <a:t>2</a:t>
            </a:r>
            <a:r>
              <a:rPr lang="en-US" altLang="en-US" sz="3200" smtClean="0"/>
              <a:t> 3d</a:t>
            </a:r>
            <a:r>
              <a:rPr lang="en-US" altLang="en-US" sz="3200" baseline="30000" smtClean="0"/>
              <a:t>10</a:t>
            </a:r>
            <a:r>
              <a:rPr lang="en-US" altLang="en-US" sz="3200" smtClean="0"/>
              <a:t> 4p</a:t>
            </a:r>
            <a:r>
              <a:rPr lang="en-US" altLang="en-US" sz="3200" baseline="30000" smtClean="0"/>
              <a:t>5</a:t>
            </a:r>
          </a:p>
          <a:p>
            <a:pPr>
              <a:buFontTx/>
              <a:buNone/>
            </a:pPr>
            <a:r>
              <a:rPr lang="en-US" altLang="en-US" sz="3200" u="sng" smtClean="0"/>
              <a:t>Br</a:t>
            </a:r>
            <a:r>
              <a:rPr lang="en-US" altLang="en-US" sz="3200" u="sng" baseline="30000" smtClean="0"/>
              <a:t>-</a:t>
            </a:r>
            <a:r>
              <a:rPr lang="en-US" altLang="en-US" sz="3200" u="sng" smtClean="0"/>
              <a:t> ion:</a:t>
            </a:r>
            <a:r>
              <a:rPr lang="en-US" altLang="en-US" sz="3200" smtClean="0"/>
              <a:t> [Ar] 4s</a:t>
            </a:r>
            <a:r>
              <a:rPr lang="en-US" altLang="en-US" sz="3200" baseline="30000" smtClean="0"/>
              <a:t>2</a:t>
            </a:r>
            <a:r>
              <a:rPr lang="en-US" altLang="en-US" sz="3200" smtClean="0"/>
              <a:t> 3d</a:t>
            </a:r>
            <a:r>
              <a:rPr lang="en-US" altLang="en-US" sz="3200" baseline="30000" smtClean="0"/>
              <a:t>10</a:t>
            </a:r>
            <a:r>
              <a:rPr lang="en-US" altLang="en-US" sz="3200" smtClean="0"/>
              <a:t> 4p</a:t>
            </a:r>
            <a:r>
              <a:rPr lang="en-US" altLang="en-US" sz="3200" baseline="30000" smtClean="0"/>
              <a:t>6</a:t>
            </a:r>
          </a:p>
          <a:p>
            <a:pPr>
              <a:buFontTx/>
              <a:buNone/>
            </a:pPr>
            <a:endParaRPr lang="en-US" altLang="en-US" sz="3200" smtClean="0"/>
          </a:p>
          <a:p>
            <a:pPr>
              <a:buFontTx/>
              <a:buNone/>
            </a:pPr>
            <a:r>
              <a:rPr lang="en-US" altLang="en-US" sz="3200" smtClean="0">
                <a:solidFill>
                  <a:srgbClr val="F3A00B"/>
                </a:solidFill>
              </a:rPr>
              <a:t>Note that the electrons went into the highest energy level, not the highest energy orbital!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7162800" cy="1143000"/>
          </a:xfrm>
        </p:spPr>
        <p:txBody>
          <a:bodyPr/>
          <a:lstStyle/>
          <a:p>
            <a:r>
              <a:rPr lang="en-US" altLang="en-US" smtClean="0">
                <a:solidFill>
                  <a:srgbClr val="F3A00B"/>
                </a:solidFill>
                <a:latin typeface="Comic Sans MS" panose="030F0702030302020204" pitchFamily="66" charset="0"/>
              </a:rPr>
              <a:t>Try Some Ions!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686800" cy="5105400"/>
          </a:xfrm>
        </p:spPr>
        <p:txBody>
          <a:bodyPr/>
          <a:lstStyle/>
          <a:p>
            <a:r>
              <a:rPr lang="en-US" altLang="en-US" sz="3200" smtClean="0"/>
              <a:t>Write the longhand notation for these:</a:t>
            </a:r>
          </a:p>
          <a:p>
            <a:pPr>
              <a:buFontTx/>
              <a:buNone/>
            </a:pPr>
            <a:r>
              <a:rPr lang="en-US" altLang="en-US" sz="3200" smtClean="0"/>
              <a:t>F</a:t>
            </a:r>
            <a:r>
              <a:rPr lang="en-US" altLang="en-US" sz="3200" baseline="30000" smtClean="0"/>
              <a:t>-	</a:t>
            </a:r>
          </a:p>
          <a:p>
            <a:pPr>
              <a:buFontTx/>
              <a:buNone/>
            </a:pPr>
            <a:r>
              <a:rPr lang="en-US" altLang="en-US" sz="3200" smtClean="0"/>
              <a:t>Li</a:t>
            </a:r>
            <a:r>
              <a:rPr lang="en-US" altLang="en-US" sz="3200" baseline="30000" smtClean="0"/>
              <a:t>+	</a:t>
            </a:r>
          </a:p>
          <a:p>
            <a:pPr>
              <a:buFontTx/>
              <a:buNone/>
            </a:pPr>
            <a:r>
              <a:rPr lang="en-US" altLang="en-US" sz="3200" smtClean="0"/>
              <a:t>Mg</a:t>
            </a:r>
            <a:r>
              <a:rPr lang="en-US" altLang="en-US" sz="3200" baseline="30000" smtClean="0"/>
              <a:t>+2	</a:t>
            </a:r>
            <a:br>
              <a:rPr lang="en-US" altLang="en-US" sz="3200" baseline="30000" smtClean="0"/>
            </a:br>
            <a:endParaRPr lang="en-US" altLang="en-US" sz="3200" smtClean="0">
              <a:solidFill>
                <a:srgbClr val="F3A00B"/>
              </a:solidFill>
            </a:endParaRPr>
          </a:p>
          <a:p>
            <a:r>
              <a:rPr lang="en-US" altLang="en-US" sz="3200" smtClean="0"/>
              <a:t>Write the shorthand notation for these:</a:t>
            </a:r>
          </a:p>
          <a:p>
            <a:pPr>
              <a:buFontTx/>
              <a:buNone/>
            </a:pPr>
            <a:r>
              <a:rPr lang="en-US" altLang="en-US" sz="3200" smtClean="0"/>
              <a:t>Br</a:t>
            </a:r>
            <a:r>
              <a:rPr lang="en-US" altLang="en-US" sz="3200" baseline="30000" smtClean="0"/>
              <a:t>-	</a:t>
            </a:r>
          </a:p>
          <a:p>
            <a:pPr>
              <a:buFontTx/>
              <a:buNone/>
            </a:pPr>
            <a:r>
              <a:rPr lang="en-US" altLang="en-US" sz="3200" smtClean="0"/>
              <a:t>Ba</a:t>
            </a:r>
            <a:r>
              <a:rPr lang="en-US" altLang="en-US" sz="3200" baseline="30000" smtClean="0"/>
              <a:t>+2	</a:t>
            </a:r>
          </a:p>
          <a:p>
            <a:pPr>
              <a:buFontTx/>
              <a:buNone/>
            </a:pPr>
            <a:r>
              <a:rPr lang="en-US" altLang="en-US" sz="3200" smtClean="0"/>
              <a:t>Al</a:t>
            </a:r>
            <a:r>
              <a:rPr lang="en-US" altLang="en-US" sz="3200" baseline="30000" smtClean="0"/>
              <a:t>+3</a:t>
            </a:r>
            <a:endParaRPr lang="en-US" altLang="en-US" sz="3200" smtClean="0">
              <a:solidFill>
                <a:schemeClr val="hlink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chemeClr val="hlink"/>
                </a:solidFill>
                <a:latin typeface="Comic Sans MS" panose="030F0702030302020204" pitchFamily="66" charset="0"/>
              </a:rPr>
              <a:t>Exceptions to the Aufbau Principle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8534400" cy="46482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altLang="en-US" sz="2800" smtClean="0"/>
              <a:t>Remember d and f orbitals require LARGE amounts of energy</a:t>
            </a:r>
          </a:p>
          <a:p>
            <a:pPr>
              <a:lnSpc>
                <a:spcPct val="70000"/>
              </a:lnSpc>
            </a:pPr>
            <a:r>
              <a:rPr lang="en-US" altLang="en-US" sz="2800" smtClean="0"/>
              <a:t>If we can’t fill these sublevels, then the next best thing is to be HALF full (one electron in each orbital in the sublevel)</a:t>
            </a:r>
          </a:p>
          <a:p>
            <a:pPr>
              <a:lnSpc>
                <a:spcPct val="70000"/>
              </a:lnSpc>
            </a:pPr>
            <a:r>
              <a:rPr lang="en-US" altLang="en-US" sz="2800" smtClean="0"/>
              <a:t>There are many exceptions, but the most common ones are 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altLang="en-US" sz="2800" smtClean="0">
                <a:solidFill>
                  <a:schemeClr val="bg1"/>
                </a:solidFill>
              </a:rPr>
              <a:t>                     d</a:t>
            </a:r>
            <a:r>
              <a:rPr lang="en-US" altLang="en-US" sz="2800" baseline="30000" smtClean="0">
                <a:solidFill>
                  <a:schemeClr val="bg1"/>
                </a:solidFill>
              </a:rPr>
              <a:t>4</a:t>
            </a:r>
            <a:r>
              <a:rPr lang="en-US" altLang="en-US" sz="2800" smtClean="0">
                <a:solidFill>
                  <a:schemeClr val="bg1"/>
                </a:solidFill>
              </a:rPr>
              <a:t> and d</a:t>
            </a:r>
            <a:r>
              <a:rPr lang="en-US" altLang="en-US" sz="2800" baseline="30000" smtClean="0">
                <a:solidFill>
                  <a:schemeClr val="bg1"/>
                </a:solidFill>
              </a:rPr>
              <a:t>9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altLang="en-US" sz="2800" smtClean="0"/>
              <a:t>For the purposes of this class, we are going to assume that ALL atoms (or ions) that end in d</a:t>
            </a:r>
            <a:r>
              <a:rPr lang="en-US" altLang="en-US" sz="2800" baseline="30000" smtClean="0"/>
              <a:t>4</a:t>
            </a:r>
            <a:r>
              <a:rPr lang="en-US" altLang="en-US" sz="2800" smtClean="0"/>
              <a:t> or d</a:t>
            </a:r>
            <a:r>
              <a:rPr lang="en-US" altLang="en-US" sz="2800" baseline="30000" smtClean="0"/>
              <a:t>9</a:t>
            </a:r>
            <a:r>
              <a:rPr lang="en-US" altLang="en-US" sz="2800" smtClean="0"/>
              <a:t> are exceptions to the rule.  This may or may not be true, it just depends on the atom.</a:t>
            </a:r>
          </a:p>
        </p:txBody>
      </p:sp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0" y="0"/>
            <a:ext cx="2813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rgbClr val="FAFD00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FAFD00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FAFD00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FAFD00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FAFD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AFD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AFD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AFD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AFD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chemeClr val="hlink"/>
                </a:solidFill>
              </a:rPr>
              <a:t>(HONORS only)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1143000"/>
          </a:xfrm>
        </p:spPr>
        <p:txBody>
          <a:bodyPr/>
          <a:lstStyle/>
          <a:p>
            <a:r>
              <a:rPr lang="en-US" altLang="en-US" smtClean="0">
                <a:solidFill>
                  <a:schemeClr val="hlink"/>
                </a:solidFill>
                <a:latin typeface="Comic Sans MS" panose="030F0702030302020204" pitchFamily="66" charset="0"/>
              </a:rPr>
              <a:t>Exceptions to the Aufbau Principle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610600" cy="54864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3200" smtClean="0">
                <a:solidFill>
                  <a:schemeClr val="bg1"/>
                </a:solidFill>
              </a:rPr>
              <a:t>d</a:t>
            </a:r>
            <a:r>
              <a:rPr lang="en-US" altLang="en-US" sz="3200" baseline="30000" smtClean="0">
                <a:solidFill>
                  <a:schemeClr val="bg1"/>
                </a:solidFill>
              </a:rPr>
              <a:t>4</a:t>
            </a:r>
            <a:r>
              <a:rPr lang="en-US" altLang="en-US" sz="3200" smtClean="0">
                <a:solidFill>
                  <a:schemeClr val="bg1"/>
                </a:solidFill>
              </a:rPr>
              <a:t> is one electron short of being HALF full</a:t>
            </a:r>
          </a:p>
          <a:p>
            <a:pPr>
              <a:buFontTx/>
              <a:buNone/>
            </a:pPr>
            <a:r>
              <a:rPr lang="en-US" altLang="en-US" sz="3200" smtClean="0">
                <a:solidFill>
                  <a:schemeClr val="bg1"/>
                </a:solidFill>
              </a:rPr>
              <a:t>In order to become more stable (require less energy), one of the </a:t>
            </a:r>
            <a:r>
              <a:rPr lang="en-US" altLang="en-US" sz="3200" i="1" smtClean="0">
                <a:solidFill>
                  <a:schemeClr val="bg1"/>
                </a:solidFill>
              </a:rPr>
              <a:t>closest s</a:t>
            </a:r>
            <a:r>
              <a:rPr lang="en-US" altLang="en-US" sz="3200" smtClean="0">
                <a:solidFill>
                  <a:schemeClr val="bg1"/>
                </a:solidFill>
              </a:rPr>
              <a:t> electrons will actually go into the d, making it d</a:t>
            </a:r>
            <a:r>
              <a:rPr lang="en-US" altLang="en-US" sz="3200" baseline="30000" smtClean="0">
                <a:solidFill>
                  <a:schemeClr val="bg1"/>
                </a:solidFill>
              </a:rPr>
              <a:t>5</a:t>
            </a:r>
            <a:r>
              <a:rPr lang="en-US" altLang="en-US" sz="3200" smtClean="0">
                <a:solidFill>
                  <a:schemeClr val="bg1"/>
                </a:solidFill>
              </a:rPr>
              <a:t> instead of d</a:t>
            </a:r>
            <a:r>
              <a:rPr lang="en-US" altLang="en-US" sz="3200" baseline="30000" smtClean="0">
                <a:solidFill>
                  <a:schemeClr val="bg1"/>
                </a:solidFill>
              </a:rPr>
              <a:t>4</a:t>
            </a:r>
            <a:r>
              <a:rPr lang="en-US" altLang="en-US" sz="3200" smtClean="0">
                <a:solidFill>
                  <a:schemeClr val="bg1"/>
                </a:solidFill>
              </a:rPr>
              <a:t>.</a:t>
            </a:r>
          </a:p>
          <a:p>
            <a:pPr>
              <a:buFontTx/>
              <a:buNone/>
            </a:pPr>
            <a:r>
              <a:rPr lang="en-US" altLang="en-US" sz="3200" smtClean="0">
                <a:solidFill>
                  <a:schemeClr val="bg1"/>
                </a:solidFill>
              </a:rPr>
              <a:t>For example:  Cr would be [Ar] 4s</a:t>
            </a:r>
            <a:r>
              <a:rPr lang="en-US" altLang="en-US" sz="3200" baseline="30000" smtClean="0">
                <a:solidFill>
                  <a:schemeClr val="bg1"/>
                </a:solidFill>
              </a:rPr>
              <a:t>2</a:t>
            </a:r>
            <a:r>
              <a:rPr lang="en-US" altLang="en-US" sz="3200" smtClean="0">
                <a:solidFill>
                  <a:schemeClr val="bg1"/>
                </a:solidFill>
              </a:rPr>
              <a:t> 3d</a:t>
            </a:r>
            <a:r>
              <a:rPr lang="en-US" altLang="en-US" sz="3200" baseline="30000" smtClean="0">
                <a:solidFill>
                  <a:schemeClr val="bg1"/>
                </a:solidFill>
              </a:rPr>
              <a:t>4</a:t>
            </a:r>
            <a:r>
              <a:rPr lang="en-US" altLang="en-US" sz="3200" smtClean="0">
                <a:solidFill>
                  <a:schemeClr val="bg1"/>
                </a:solidFill>
              </a:rPr>
              <a:t>, but since this ends </a:t>
            </a:r>
            <a:r>
              <a:rPr lang="en-US" altLang="en-US" sz="3200" i="1" smtClean="0">
                <a:solidFill>
                  <a:schemeClr val="bg1"/>
                </a:solidFill>
              </a:rPr>
              <a:t>exactly</a:t>
            </a:r>
            <a:r>
              <a:rPr lang="en-US" altLang="en-US" sz="3200" smtClean="0">
                <a:solidFill>
                  <a:schemeClr val="bg1"/>
                </a:solidFill>
              </a:rPr>
              <a:t> with a d</a:t>
            </a:r>
            <a:r>
              <a:rPr lang="en-US" altLang="en-US" sz="3200" baseline="30000" smtClean="0">
                <a:solidFill>
                  <a:schemeClr val="bg1"/>
                </a:solidFill>
              </a:rPr>
              <a:t>4</a:t>
            </a:r>
            <a:r>
              <a:rPr lang="en-US" altLang="en-US" sz="3200" smtClean="0">
                <a:solidFill>
                  <a:schemeClr val="bg1"/>
                </a:solidFill>
              </a:rPr>
              <a:t> it is an exception to the rule. Thus, Cr should be [Ar] 4s</a:t>
            </a:r>
            <a:r>
              <a:rPr lang="en-US" altLang="en-US" sz="3200" baseline="30000" smtClean="0">
                <a:solidFill>
                  <a:schemeClr val="bg1"/>
                </a:solidFill>
              </a:rPr>
              <a:t>1</a:t>
            </a:r>
            <a:r>
              <a:rPr lang="en-US" altLang="en-US" sz="3200" smtClean="0">
                <a:solidFill>
                  <a:schemeClr val="bg1"/>
                </a:solidFill>
              </a:rPr>
              <a:t> 3d</a:t>
            </a:r>
            <a:r>
              <a:rPr lang="en-US" altLang="en-US" sz="3200" baseline="30000" smtClean="0">
                <a:solidFill>
                  <a:schemeClr val="bg1"/>
                </a:solidFill>
              </a:rPr>
              <a:t>5</a:t>
            </a:r>
            <a:r>
              <a:rPr lang="en-US" altLang="en-US" sz="3200" smtClean="0">
                <a:solidFill>
                  <a:schemeClr val="bg1"/>
                </a:solidFill>
              </a:rPr>
              <a:t>.</a:t>
            </a:r>
          </a:p>
          <a:p>
            <a:pPr>
              <a:buFontTx/>
              <a:buNone/>
            </a:pPr>
            <a:r>
              <a:rPr lang="en-US" altLang="en-US" sz="3200" smtClean="0">
                <a:solidFill>
                  <a:schemeClr val="bg1"/>
                </a:solidFill>
              </a:rPr>
              <a:t>Procedure: Find the closest s orbital.  Steal one electron from it, and add it to the d.</a:t>
            </a:r>
          </a:p>
          <a:p>
            <a:pPr>
              <a:buFontTx/>
              <a:buNone/>
            </a:pPr>
            <a:endParaRPr lang="en-US" altLang="en-US" sz="3200" smtClean="0">
              <a:solidFill>
                <a:schemeClr val="bg1"/>
              </a:solidFill>
            </a:endParaRPr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0" y="0"/>
            <a:ext cx="2813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rgbClr val="FAFD00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FAFD00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FAFD00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FAFD00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FAFD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AFD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AFD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AFD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AFD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chemeClr val="hlink"/>
                </a:solidFill>
              </a:rPr>
              <a:t>(HONORS only)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1143000"/>
          </a:xfrm>
        </p:spPr>
        <p:txBody>
          <a:bodyPr/>
          <a:lstStyle/>
          <a:p>
            <a:r>
              <a:rPr lang="en-US" altLang="en-US" smtClean="0">
                <a:solidFill>
                  <a:schemeClr val="hlink"/>
                </a:solidFill>
                <a:latin typeface="Comic Sans MS" panose="030F0702030302020204" pitchFamily="66" charset="0"/>
              </a:rPr>
              <a:t>Exceptions to the Aufbau Principle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610600" cy="54864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3200" smtClean="0"/>
              <a:t>OK, so this helps the d, but what about the poor s orbital that loses an electron?</a:t>
            </a:r>
          </a:p>
          <a:p>
            <a:pPr>
              <a:buFontTx/>
              <a:buNone/>
            </a:pPr>
            <a:endParaRPr lang="en-US" altLang="en-US" sz="3200" smtClean="0"/>
          </a:p>
          <a:p>
            <a:pPr>
              <a:buFontTx/>
              <a:buNone/>
            </a:pPr>
            <a:r>
              <a:rPr lang="en-US" altLang="en-US" sz="3200" smtClean="0"/>
              <a:t>Remember, half full is good… and when an s loses 1, it too becomes half full!</a:t>
            </a:r>
          </a:p>
          <a:p>
            <a:pPr>
              <a:buFontTx/>
              <a:buNone/>
            </a:pPr>
            <a:endParaRPr lang="en-US" altLang="en-US" sz="3200" smtClean="0"/>
          </a:p>
          <a:p>
            <a:pPr>
              <a:buFontTx/>
              <a:buNone/>
            </a:pPr>
            <a:r>
              <a:rPr lang="en-US" altLang="en-US" sz="3200" smtClean="0"/>
              <a:t>So… having the s half full and the d half full is usually lower in energy than having the s full and the d to have one empty orbital.</a:t>
            </a:r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0" y="0"/>
            <a:ext cx="2813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rgbClr val="FAFD00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FAFD00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FAFD00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FAFD00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FAFD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AFD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AFD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AFD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AFD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chemeClr val="hlink"/>
                </a:solidFill>
              </a:rPr>
              <a:t>(HONORS only)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1143000"/>
          </a:xfrm>
        </p:spPr>
        <p:txBody>
          <a:bodyPr/>
          <a:lstStyle/>
          <a:p>
            <a:r>
              <a:rPr lang="en-US" altLang="en-US" smtClean="0">
                <a:solidFill>
                  <a:schemeClr val="hlink"/>
                </a:solidFill>
                <a:latin typeface="Comic Sans MS" panose="030F0702030302020204" pitchFamily="66" charset="0"/>
              </a:rPr>
              <a:t>Exceptions to the Aufbau Principle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610600" cy="54864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3200" smtClean="0">
                <a:solidFill>
                  <a:schemeClr val="bg1"/>
                </a:solidFill>
              </a:rPr>
              <a:t>d</a:t>
            </a:r>
            <a:r>
              <a:rPr lang="en-US" altLang="en-US" sz="3200" baseline="30000" smtClean="0">
                <a:solidFill>
                  <a:schemeClr val="bg1"/>
                </a:solidFill>
              </a:rPr>
              <a:t>9</a:t>
            </a:r>
            <a:r>
              <a:rPr lang="en-US" altLang="en-US" sz="3200" smtClean="0">
                <a:solidFill>
                  <a:schemeClr val="bg1"/>
                </a:solidFill>
              </a:rPr>
              <a:t> is one electron short of being full</a:t>
            </a:r>
          </a:p>
          <a:p>
            <a:pPr>
              <a:buFontTx/>
              <a:buNone/>
            </a:pPr>
            <a:r>
              <a:rPr lang="en-US" altLang="en-US" sz="3200" smtClean="0">
                <a:solidFill>
                  <a:schemeClr val="bg1"/>
                </a:solidFill>
              </a:rPr>
              <a:t>Just like d</a:t>
            </a:r>
            <a:r>
              <a:rPr lang="en-US" altLang="en-US" sz="3200" baseline="30000" smtClean="0">
                <a:solidFill>
                  <a:schemeClr val="bg1"/>
                </a:solidFill>
              </a:rPr>
              <a:t>4</a:t>
            </a:r>
            <a:r>
              <a:rPr lang="en-US" altLang="en-US" sz="3200" smtClean="0">
                <a:solidFill>
                  <a:schemeClr val="bg1"/>
                </a:solidFill>
              </a:rPr>
              <a:t>, one of the </a:t>
            </a:r>
            <a:r>
              <a:rPr lang="en-US" altLang="en-US" sz="3200" i="1" smtClean="0">
                <a:solidFill>
                  <a:schemeClr val="bg1"/>
                </a:solidFill>
              </a:rPr>
              <a:t>closest s</a:t>
            </a:r>
            <a:r>
              <a:rPr lang="en-US" altLang="en-US" sz="3200" smtClean="0">
                <a:solidFill>
                  <a:schemeClr val="bg1"/>
                </a:solidFill>
              </a:rPr>
              <a:t> electrons will go into the d, this time making it d</a:t>
            </a:r>
            <a:r>
              <a:rPr lang="en-US" altLang="en-US" sz="3200" baseline="30000" smtClean="0">
                <a:solidFill>
                  <a:schemeClr val="bg1"/>
                </a:solidFill>
              </a:rPr>
              <a:t>10</a:t>
            </a:r>
            <a:r>
              <a:rPr lang="en-US" altLang="en-US" sz="3200" smtClean="0">
                <a:solidFill>
                  <a:schemeClr val="bg1"/>
                </a:solidFill>
              </a:rPr>
              <a:t> instead of d</a:t>
            </a:r>
            <a:r>
              <a:rPr lang="en-US" altLang="en-US" sz="3200" baseline="30000" smtClean="0">
                <a:solidFill>
                  <a:schemeClr val="bg1"/>
                </a:solidFill>
              </a:rPr>
              <a:t>9</a:t>
            </a:r>
            <a:r>
              <a:rPr lang="en-US" altLang="en-US" sz="3200" smtClean="0">
                <a:solidFill>
                  <a:schemeClr val="bg1"/>
                </a:solidFill>
              </a:rPr>
              <a:t>.</a:t>
            </a:r>
          </a:p>
          <a:p>
            <a:pPr>
              <a:buFontTx/>
              <a:buNone/>
            </a:pPr>
            <a:r>
              <a:rPr lang="en-US" altLang="en-US" sz="3200" smtClean="0">
                <a:solidFill>
                  <a:schemeClr val="bg1"/>
                </a:solidFill>
              </a:rPr>
              <a:t>For example:  Au would be [Xe] 6s</a:t>
            </a:r>
            <a:r>
              <a:rPr lang="en-US" altLang="en-US" sz="3200" baseline="30000" smtClean="0">
                <a:solidFill>
                  <a:schemeClr val="bg1"/>
                </a:solidFill>
              </a:rPr>
              <a:t>2</a:t>
            </a:r>
            <a:r>
              <a:rPr lang="en-US" altLang="en-US" sz="3200" smtClean="0">
                <a:solidFill>
                  <a:schemeClr val="bg1"/>
                </a:solidFill>
              </a:rPr>
              <a:t> 4f</a:t>
            </a:r>
            <a:r>
              <a:rPr lang="en-US" altLang="en-US" sz="3200" baseline="30000" smtClean="0">
                <a:solidFill>
                  <a:schemeClr val="bg1"/>
                </a:solidFill>
              </a:rPr>
              <a:t>14</a:t>
            </a:r>
            <a:r>
              <a:rPr lang="en-US" altLang="en-US" sz="3200" smtClean="0">
                <a:solidFill>
                  <a:schemeClr val="bg1"/>
                </a:solidFill>
              </a:rPr>
              <a:t> 5d</a:t>
            </a:r>
            <a:r>
              <a:rPr lang="en-US" altLang="en-US" sz="3200" baseline="30000" smtClean="0">
                <a:solidFill>
                  <a:schemeClr val="bg1"/>
                </a:solidFill>
              </a:rPr>
              <a:t>9</a:t>
            </a:r>
            <a:r>
              <a:rPr lang="en-US" altLang="en-US" sz="3200" smtClean="0">
                <a:solidFill>
                  <a:schemeClr val="bg1"/>
                </a:solidFill>
              </a:rPr>
              <a:t>, but since this ends </a:t>
            </a:r>
            <a:r>
              <a:rPr lang="en-US" altLang="en-US" sz="3200" i="1" smtClean="0">
                <a:solidFill>
                  <a:schemeClr val="bg1"/>
                </a:solidFill>
              </a:rPr>
              <a:t>exactly</a:t>
            </a:r>
            <a:r>
              <a:rPr lang="en-US" altLang="en-US" sz="3200" smtClean="0">
                <a:solidFill>
                  <a:schemeClr val="bg1"/>
                </a:solidFill>
              </a:rPr>
              <a:t> with a d</a:t>
            </a:r>
            <a:r>
              <a:rPr lang="en-US" altLang="en-US" sz="3200" baseline="30000" smtClean="0">
                <a:solidFill>
                  <a:schemeClr val="bg1"/>
                </a:solidFill>
              </a:rPr>
              <a:t>9</a:t>
            </a:r>
            <a:r>
              <a:rPr lang="en-US" altLang="en-US" sz="3200" smtClean="0">
                <a:solidFill>
                  <a:schemeClr val="bg1"/>
                </a:solidFill>
              </a:rPr>
              <a:t> it is an exception to the rule. Thus, Au should be [Xe] 6s</a:t>
            </a:r>
            <a:r>
              <a:rPr lang="en-US" altLang="en-US" sz="3200" baseline="30000" smtClean="0">
                <a:solidFill>
                  <a:schemeClr val="bg1"/>
                </a:solidFill>
              </a:rPr>
              <a:t>1</a:t>
            </a:r>
            <a:r>
              <a:rPr lang="en-US" altLang="en-US" sz="3200" smtClean="0">
                <a:solidFill>
                  <a:schemeClr val="bg1"/>
                </a:solidFill>
              </a:rPr>
              <a:t> 4f</a:t>
            </a:r>
            <a:r>
              <a:rPr lang="en-US" altLang="en-US" sz="3200" baseline="30000" smtClean="0">
                <a:solidFill>
                  <a:schemeClr val="bg1"/>
                </a:solidFill>
              </a:rPr>
              <a:t>14</a:t>
            </a:r>
            <a:r>
              <a:rPr lang="en-US" altLang="en-US" sz="3200" smtClean="0">
                <a:solidFill>
                  <a:schemeClr val="bg1"/>
                </a:solidFill>
              </a:rPr>
              <a:t> 5d</a:t>
            </a:r>
            <a:r>
              <a:rPr lang="en-US" altLang="en-US" sz="3200" baseline="30000" smtClean="0">
                <a:solidFill>
                  <a:schemeClr val="bg1"/>
                </a:solidFill>
              </a:rPr>
              <a:t>10</a:t>
            </a:r>
            <a:r>
              <a:rPr lang="en-US" altLang="en-US" sz="3200" smtClean="0">
                <a:solidFill>
                  <a:schemeClr val="bg1"/>
                </a:solidFill>
              </a:rPr>
              <a:t>.</a:t>
            </a:r>
          </a:p>
          <a:p>
            <a:pPr>
              <a:buFontTx/>
              <a:buNone/>
            </a:pPr>
            <a:r>
              <a:rPr lang="en-US" altLang="en-US" sz="3200" smtClean="0">
                <a:solidFill>
                  <a:schemeClr val="bg1"/>
                </a:solidFill>
              </a:rPr>
              <a:t>Procedure: Same as before! Find the closest s orbital.  Steal one electron from it, and add it to the d.</a:t>
            </a:r>
          </a:p>
          <a:p>
            <a:pPr>
              <a:buFontTx/>
              <a:buNone/>
            </a:pPr>
            <a:endParaRPr lang="en-US" altLang="en-US" sz="3200" smtClean="0">
              <a:solidFill>
                <a:schemeClr val="bg1"/>
              </a:solidFill>
            </a:endParaRPr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0" y="0"/>
            <a:ext cx="2813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rgbClr val="FAFD00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FAFD00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FAFD00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FAFD00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FAFD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AFD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AFD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AFD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AFD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chemeClr val="hlink"/>
                </a:solidFill>
              </a:rPr>
              <a:t>(HONORS only)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458200" cy="4191000"/>
          </a:xfrm>
        </p:spPr>
        <p:txBody>
          <a:bodyPr/>
          <a:lstStyle/>
          <a:p>
            <a:pPr>
              <a:lnSpc>
                <a:spcPct val="75000"/>
              </a:lnSpc>
              <a:defRPr/>
            </a:pPr>
            <a:r>
              <a:rPr lang="en-US" altLang="en-US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Waves have a frequency</a:t>
            </a:r>
            <a:endParaRPr lang="en-US" altLang="en-US" sz="2800" smtClean="0">
              <a:effectLst>
                <a:outerShdw blurRad="38100" dist="38100" dir="2700000" algn="tl">
                  <a:srgbClr val="FFFFFF"/>
                </a:outerShdw>
              </a:effectLst>
              <a:latin typeface="Helvetica" panose="020B0604020202020204" pitchFamily="34" charset="0"/>
            </a:endParaRPr>
          </a:p>
          <a:p>
            <a:pPr>
              <a:lnSpc>
                <a:spcPct val="75000"/>
              </a:lnSpc>
              <a:defRPr/>
            </a:pPr>
            <a:r>
              <a:rPr lang="en-US" altLang="en-US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Use the Greek letter “nu”, </a:t>
            </a:r>
            <a:r>
              <a:rPr lang="en-US" altLang="en-US" sz="5400" smtClean="0">
                <a:effectLst>
                  <a:outerShdw blurRad="38100" dist="38100" dir="2700000" algn="tl">
                    <a:srgbClr val="FFFFFF"/>
                  </a:outerShdw>
                </a:effectLst>
                <a:latin typeface="Symbol" panose="05050102010706020507" pitchFamily="18" charset="2"/>
              </a:rPr>
              <a:t></a:t>
            </a:r>
            <a:r>
              <a:rPr lang="en-US" altLang="en-US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, for frequency, and units are “cycles per sec”</a:t>
            </a:r>
            <a:endParaRPr lang="en-US" altLang="en-US" sz="2800" smtClean="0">
              <a:effectLst>
                <a:outerShdw blurRad="38100" dist="38100" dir="2700000" algn="tl">
                  <a:srgbClr val="FFFFFF"/>
                </a:outerShdw>
              </a:effectLst>
              <a:latin typeface="Helvetica" panose="020B0604020202020204" pitchFamily="34" charset="0"/>
            </a:endParaRPr>
          </a:p>
          <a:p>
            <a:pPr>
              <a:lnSpc>
                <a:spcPct val="75000"/>
              </a:lnSpc>
              <a:defRPr/>
            </a:pPr>
            <a:r>
              <a:rPr lang="en-US" altLang="en-US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All radiation:  </a:t>
            </a:r>
            <a:r>
              <a:rPr lang="en-US" altLang="en-US" sz="48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anose="05050102010706020507" pitchFamily="18" charset="2"/>
              </a:rPr>
              <a:t></a:t>
            </a:r>
            <a:r>
              <a:rPr lang="en-US" altLang="en-US" sz="28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anose="020B0604020202020204" pitchFamily="34" charset="0"/>
              </a:rPr>
              <a:t> • </a:t>
            </a:r>
            <a:r>
              <a:rPr lang="en-US" altLang="en-US" sz="54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anose="05050102010706020507" pitchFamily="18" charset="2"/>
              </a:rPr>
              <a:t></a:t>
            </a:r>
            <a:r>
              <a:rPr lang="en-US" altLang="en-US" sz="54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=  c</a:t>
            </a:r>
            <a:r>
              <a:rPr lang="en-US" altLang="en-US" sz="5400" smtClean="0">
                <a:effectLst>
                  <a:outerShdw blurRad="38100" dist="38100" dir="2700000" algn="tl">
                    <a:srgbClr val="FFFFFF"/>
                  </a:outerShdw>
                </a:effectLst>
                <a:latin typeface="Helvetica" panose="020B0604020202020204" pitchFamily="34" charset="0"/>
              </a:rPr>
              <a:t>		</a:t>
            </a:r>
            <a:br>
              <a:rPr lang="en-US" altLang="en-US" sz="5400" smtClean="0">
                <a:effectLst>
                  <a:outerShdw blurRad="38100" dist="38100" dir="2700000" algn="tl">
                    <a:srgbClr val="FFFFFF"/>
                  </a:outerShdw>
                </a:effectLst>
                <a:latin typeface="Helvetica" panose="020B0604020202020204" pitchFamily="34" charset="0"/>
              </a:rPr>
            </a:br>
            <a:r>
              <a:rPr lang="en-US" altLang="en-US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where c = velocity of light = 3.00 x 10</a:t>
            </a:r>
            <a:r>
              <a:rPr lang="en-US" altLang="en-US" sz="2800" baseline="30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8</a:t>
            </a:r>
            <a:r>
              <a:rPr lang="en-US" altLang="en-US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m/sec</a:t>
            </a:r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title"/>
          </p:nvPr>
        </p:nvSpPr>
        <p:spPr>
          <a:xfrm>
            <a:off x="990600" y="533400"/>
            <a:ext cx="7162800" cy="762000"/>
          </a:xfrm>
          <a:solidFill>
            <a:srgbClr val="FCFEB9"/>
          </a:solidFill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US" altLang="en-US" sz="40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Electromagnetic Radiation</a:t>
            </a:r>
            <a:endParaRPr lang="en-US" altLang="en-US" sz="4000" smtClean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 build="p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F3A00B"/>
                </a:solidFill>
                <a:latin typeface="Comic Sans MS" panose="030F0702030302020204" pitchFamily="66" charset="0"/>
              </a:rPr>
              <a:t>Try These!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4000" smtClean="0"/>
              <a:t>Write the shorthand notation for:</a:t>
            </a:r>
          </a:p>
          <a:p>
            <a:pPr>
              <a:buFontTx/>
              <a:buNone/>
            </a:pPr>
            <a:r>
              <a:rPr lang="en-US" altLang="en-US" sz="4000" smtClean="0"/>
              <a:t>Cu</a:t>
            </a:r>
          </a:p>
          <a:p>
            <a:pPr>
              <a:buFontTx/>
              <a:buNone/>
            </a:pPr>
            <a:r>
              <a:rPr lang="en-US" altLang="en-US" sz="4000" smtClean="0"/>
              <a:t>W</a:t>
            </a:r>
          </a:p>
          <a:p>
            <a:pPr>
              <a:buFontTx/>
              <a:buNone/>
            </a:pPr>
            <a:r>
              <a:rPr lang="en-US" altLang="en-US" sz="4000" smtClean="0"/>
              <a:t>Au</a:t>
            </a:r>
          </a:p>
          <a:p>
            <a:pPr>
              <a:buFontTx/>
              <a:buNone/>
            </a:pPr>
            <a:endParaRPr lang="en-US" altLang="en-US" sz="4000" smtClean="0"/>
          </a:p>
        </p:txBody>
      </p:sp>
      <p:pic>
        <p:nvPicPr>
          <p:cNvPr id="207876" name="Picture 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LetsPlay.wav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6858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3" name="Rectangle 6"/>
          <p:cNvSpPr>
            <a:spLocks noChangeArrowheads="1"/>
          </p:cNvSpPr>
          <p:nvPr/>
        </p:nvSpPr>
        <p:spPr bwMode="auto">
          <a:xfrm>
            <a:off x="0" y="0"/>
            <a:ext cx="2813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rgbClr val="FAFD00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FAFD00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FAFD00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FAFD00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FAFD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AFD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AFD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AFD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AFD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chemeClr val="hlink"/>
                </a:solidFill>
              </a:rPr>
              <a:t>(HONORS only)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32" fill="hold"/>
                                        <p:tgtEl>
                                          <p:spTgt spid="2078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7876"/>
                </p:tgtEl>
              </p:cMediaNode>
            </p:audio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162800" cy="1143000"/>
          </a:xfrm>
        </p:spPr>
        <p:txBody>
          <a:bodyPr/>
          <a:lstStyle/>
          <a:p>
            <a:r>
              <a:rPr lang="en-US" altLang="en-US" smtClean="0">
                <a:solidFill>
                  <a:schemeClr val="hlink"/>
                </a:solidFill>
                <a:latin typeface="Comic Sans MS" panose="030F0702030302020204" pitchFamily="66" charset="0"/>
              </a:rPr>
              <a:t>Orbital Diagrams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295400"/>
            <a:ext cx="7162800" cy="4800600"/>
          </a:xfrm>
        </p:spPr>
        <p:txBody>
          <a:bodyPr/>
          <a:lstStyle/>
          <a:p>
            <a:r>
              <a:rPr lang="en-US" altLang="en-US" sz="3200" smtClean="0"/>
              <a:t>Graphical representation of an electron configuration</a:t>
            </a:r>
          </a:p>
          <a:p>
            <a:r>
              <a:rPr lang="en-US" altLang="en-US" sz="3200" smtClean="0"/>
              <a:t>One arrow represents one electron</a:t>
            </a:r>
          </a:p>
          <a:p>
            <a:r>
              <a:rPr lang="en-US" altLang="en-US" sz="3200" smtClean="0"/>
              <a:t>Shows spin and which orbital within a sublevel</a:t>
            </a:r>
          </a:p>
          <a:p>
            <a:r>
              <a:rPr lang="en-US" altLang="en-US" sz="3200" smtClean="0"/>
              <a:t>Same rules as before (Aufbau principle, d</a:t>
            </a:r>
            <a:r>
              <a:rPr lang="en-US" altLang="en-US" sz="3200" baseline="30000" smtClean="0"/>
              <a:t>4</a:t>
            </a:r>
            <a:r>
              <a:rPr lang="en-US" altLang="en-US" sz="3200" smtClean="0"/>
              <a:t> and d</a:t>
            </a:r>
            <a:r>
              <a:rPr lang="en-US" altLang="en-US" sz="3200" baseline="30000" smtClean="0"/>
              <a:t>9</a:t>
            </a:r>
            <a:r>
              <a:rPr lang="en-US" altLang="en-US" sz="3200" smtClean="0"/>
              <a:t> exceptions, two electrons in each orbital, etc. etc.)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162800" cy="1143000"/>
          </a:xfrm>
        </p:spPr>
        <p:txBody>
          <a:bodyPr/>
          <a:lstStyle/>
          <a:p>
            <a:r>
              <a:rPr lang="en-US" altLang="en-US" smtClean="0">
                <a:solidFill>
                  <a:schemeClr val="hlink"/>
                </a:solidFill>
                <a:latin typeface="Comic Sans MS" panose="030F0702030302020204" pitchFamily="66" charset="0"/>
              </a:rPr>
              <a:t>Orbital Diagrams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143000"/>
            <a:ext cx="5029200" cy="4724400"/>
          </a:xfrm>
        </p:spPr>
        <p:txBody>
          <a:bodyPr/>
          <a:lstStyle/>
          <a:p>
            <a:r>
              <a:rPr lang="en-US" altLang="en-US" smtClean="0"/>
              <a:t>One additional rule: </a:t>
            </a:r>
            <a:r>
              <a:rPr lang="en-US" altLang="en-US" smtClean="0">
                <a:solidFill>
                  <a:schemeClr val="hlink"/>
                </a:solidFill>
              </a:rPr>
              <a:t>Hund’s Rule</a:t>
            </a:r>
          </a:p>
          <a:p>
            <a:pPr lvl="1"/>
            <a:r>
              <a:rPr lang="en-US" altLang="en-US" sz="2400" smtClean="0"/>
              <a:t>In orbitals of EQUAL ENERGY (p, d, and f), place one electron in each orbital before making any pairs</a:t>
            </a:r>
          </a:p>
          <a:p>
            <a:pPr lvl="1"/>
            <a:r>
              <a:rPr lang="en-US" altLang="en-US" sz="2400" smtClean="0"/>
              <a:t>All single electrons must spin the same way</a:t>
            </a:r>
          </a:p>
          <a:p>
            <a:r>
              <a:rPr lang="en-US" altLang="en-US" smtClean="0"/>
              <a:t>I nickname this rule the “Monopoly Rule”</a:t>
            </a:r>
          </a:p>
          <a:p>
            <a:r>
              <a:rPr lang="en-US" altLang="en-US" smtClean="0"/>
              <a:t>In Monopoly, you have to build houses EVENLY.  You can not put 2 houses on a property until all the properties have at least 1 house.</a:t>
            </a:r>
          </a:p>
        </p:txBody>
      </p:sp>
      <p:pic>
        <p:nvPicPr>
          <p:cNvPr id="70660" name="Picture 4" descr="monopoly board"/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0" y="1524000"/>
            <a:ext cx="2387600" cy="2514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661" name="Picture 6" descr="monopoly money"/>
          <p:cNvPicPr>
            <a:picLocks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91400" y="3657600"/>
            <a:ext cx="1054100" cy="1397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662" name="Picture 8" descr="monopoly chan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953000"/>
            <a:ext cx="2687638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>
          <a:xfrm>
            <a:off x="3511550" y="311150"/>
            <a:ext cx="3263900" cy="825500"/>
          </a:xfrm>
          <a:solidFill>
            <a:srgbClr val="FFC5CF"/>
          </a:solidFill>
          <a:ln w="12700" cap="flat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US" altLang="en-US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Lithium</a:t>
            </a:r>
            <a:endParaRPr lang="en-US" altLang="en-US" smtClean="0">
              <a:effectLst>
                <a:outerShdw blurRad="38100" dist="38100" dir="2700000" algn="tl">
                  <a:srgbClr val="FFFFFF"/>
                </a:outerShdw>
              </a:effectLst>
              <a:latin typeface="Helvetica" panose="020B0604020202020204" pitchFamily="34" charset="0"/>
            </a:endParaRPr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24200" y="1371600"/>
            <a:ext cx="5791200" cy="18288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altLang="en-US" sz="3200" smtClean="0">
                <a:effectLst>
                  <a:outerShdw blurRad="38100" dist="38100" dir="2700000" algn="tl">
                    <a:srgbClr val="FFFFFF"/>
                  </a:outerShdw>
                </a:effectLst>
                <a:latin typeface="Helvetica" panose="020B0604020202020204" pitchFamily="34" charset="0"/>
              </a:rPr>
              <a:t>Group 1A</a:t>
            </a:r>
          </a:p>
          <a:p>
            <a:pPr>
              <a:buFontTx/>
              <a:buNone/>
              <a:defRPr/>
            </a:pPr>
            <a:r>
              <a:rPr lang="en-US" altLang="en-US" sz="3200" smtClean="0">
                <a:effectLst>
                  <a:outerShdw blurRad="38100" dist="38100" dir="2700000" algn="tl">
                    <a:srgbClr val="FFFFFF"/>
                  </a:outerShdw>
                </a:effectLst>
                <a:latin typeface="Helvetica" panose="020B0604020202020204" pitchFamily="34" charset="0"/>
              </a:rPr>
              <a:t>Atomic number = 3</a:t>
            </a:r>
          </a:p>
          <a:p>
            <a:pPr>
              <a:buFontTx/>
              <a:buNone/>
              <a:defRPr/>
            </a:pPr>
            <a:r>
              <a:rPr lang="en-US" altLang="en-US" sz="3200" smtClean="0">
                <a:effectLst>
                  <a:outerShdw blurRad="38100" dist="38100" dir="2700000" algn="tl">
                    <a:srgbClr val="FFFFFF"/>
                  </a:outerShdw>
                </a:effectLst>
                <a:latin typeface="Helvetica" panose="020B0604020202020204" pitchFamily="34" charset="0"/>
              </a:rPr>
              <a:t>1s</a:t>
            </a:r>
            <a:r>
              <a:rPr lang="en-US" altLang="en-US" sz="3200" baseline="30000" smtClean="0">
                <a:effectLst>
                  <a:outerShdw blurRad="38100" dist="38100" dir="2700000" algn="tl">
                    <a:srgbClr val="FFFFFF"/>
                  </a:outerShdw>
                </a:effectLst>
                <a:latin typeface="Helvetica" panose="020B0604020202020204" pitchFamily="34" charset="0"/>
              </a:rPr>
              <a:t>2</a:t>
            </a:r>
            <a:r>
              <a:rPr lang="en-US" altLang="en-US" sz="3200" smtClean="0">
                <a:effectLst>
                  <a:outerShdw blurRad="38100" dist="38100" dir="2700000" algn="tl">
                    <a:srgbClr val="FFFFFF"/>
                  </a:outerShdw>
                </a:effectLst>
                <a:latin typeface="Helvetica" panose="020B0604020202020204" pitchFamily="34" charset="0"/>
              </a:rPr>
              <a:t>2s</a:t>
            </a:r>
            <a:r>
              <a:rPr lang="en-US" altLang="en-US" sz="3200" baseline="30000" smtClean="0">
                <a:effectLst>
                  <a:outerShdw blurRad="38100" dist="38100" dir="2700000" algn="tl">
                    <a:srgbClr val="FFFFFF"/>
                  </a:outerShdw>
                </a:effectLst>
                <a:latin typeface="Helvetica" panose="020B0604020202020204" pitchFamily="34" charset="0"/>
              </a:rPr>
              <a:t>1</a:t>
            </a:r>
            <a:r>
              <a:rPr lang="en-US" altLang="en-US" sz="3200" smtClean="0">
                <a:effectLst>
                  <a:outerShdw blurRad="38100" dist="38100" dir="2700000" algn="tl">
                    <a:srgbClr val="FFFFFF"/>
                  </a:outerShdw>
                </a:effectLst>
                <a:latin typeface="Helvetica" panose="020B0604020202020204" pitchFamily="34" charset="0"/>
              </a:rPr>
              <a:t>  ---&gt;  3 total electrons</a:t>
            </a:r>
          </a:p>
        </p:txBody>
      </p:sp>
      <p:pic>
        <p:nvPicPr>
          <p:cNvPr id="71684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19100"/>
            <a:ext cx="1206500" cy="26797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71842" dir="2700000" algn="ctr" rotWithShape="0">
              <a:schemeClr val="bg2"/>
            </a:outerShdw>
          </a:effectLst>
        </p:spPr>
      </p:pic>
      <p:pic>
        <p:nvPicPr>
          <p:cNvPr id="187397" name="Picture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00" y="3225800"/>
            <a:ext cx="22098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7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7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7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7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395" grpId="0" build="p" autoUpdateAnimBg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349750" y="311150"/>
            <a:ext cx="2273300" cy="901700"/>
          </a:xfrm>
          <a:solidFill>
            <a:srgbClr val="FCFEB9"/>
          </a:solidFill>
          <a:ln w="12700" cap="flat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US" altLang="en-US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Carbon</a:t>
            </a:r>
            <a:endParaRPr lang="en-US" altLang="en-US" smtClean="0">
              <a:effectLst>
                <a:outerShdw blurRad="38100" dist="38100" dir="2700000" algn="tl">
                  <a:srgbClr val="FFFFFF"/>
                </a:outerShdw>
              </a:effectLst>
              <a:latin typeface="Helvetica" panose="020B0604020202020204" pitchFamily="34" charset="0"/>
            </a:endParaRPr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0" y="1371600"/>
            <a:ext cx="4419600" cy="21336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altLang="en-US" sz="3200" smtClean="0">
                <a:effectLst>
                  <a:outerShdw blurRad="38100" dist="38100" dir="2700000" algn="tl">
                    <a:srgbClr val="FFFFFF"/>
                  </a:outerShdw>
                </a:effectLst>
                <a:latin typeface="Helvetica" panose="020B0604020202020204" pitchFamily="34" charset="0"/>
              </a:rPr>
              <a:t>Group 4A</a:t>
            </a:r>
          </a:p>
          <a:p>
            <a:pPr>
              <a:buFontTx/>
              <a:buNone/>
              <a:defRPr/>
            </a:pPr>
            <a:r>
              <a:rPr lang="en-US" altLang="en-US" sz="3200" smtClean="0">
                <a:effectLst>
                  <a:outerShdw blurRad="38100" dist="38100" dir="2700000" algn="tl">
                    <a:srgbClr val="FFFFFF"/>
                  </a:outerShdw>
                </a:effectLst>
                <a:latin typeface="Helvetica" panose="020B0604020202020204" pitchFamily="34" charset="0"/>
              </a:rPr>
              <a:t>Atomic number = 6</a:t>
            </a:r>
          </a:p>
          <a:p>
            <a:pPr>
              <a:buFontTx/>
              <a:buNone/>
              <a:defRPr/>
            </a:pPr>
            <a:r>
              <a:rPr lang="en-US" altLang="en-US" sz="3200" smtClean="0">
                <a:effectLst>
                  <a:outerShdw blurRad="38100" dist="38100" dir="2700000" algn="tl">
                    <a:srgbClr val="FFFFFF"/>
                  </a:outerShdw>
                </a:effectLst>
                <a:latin typeface="Helvetica" panose="020B0604020202020204" pitchFamily="34" charset="0"/>
              </a:rPr>
              <a:t>1s</a:t>
            </a:r>
            <a:r>
              <a:rPr lang="en-US" altLang="en-US" sz="3200" baseline="30000" smtClean="0">
                <a:effectLst>
                  <a:outerShdw blurRad="38100" dist="38100" dir="2700000" algn="tl">
                    <a:srgbClr val="FFFFFF"/>
                  </a:outerShdw>
                </a:effectLst>
                <a:latin typeface="Helvetica" panose="020B0604020202020204" pitchFamily="34" charset="0"/>
              </a:rPr>
              <a:t>2 </a:t>
            </a:r>
            <a:r>
              <a:rPr lang="en-US" altLang="en-US" sz="3200" smtClean="0">
                <a:effectLst>
                  <a:outerShdw blurRad="38100" dist="38100" dir="2700000" algn="tl">
                    <a:srgbClr val="FFFFFF"/>
                  </a:outerShdw>
                </a:effectLst>
                <a:latin typeface="Helvetica" panose="020B0604020202020204" pitchFamily="34" charset="0"/>
              </a:rPr>
              <a:t>2s</a:t>
            </a:r>
            <a:r>
              <a:rPr lang="en-US" altLang="en-US" sz="3200" baseline="30000" smtClean="0">
                <a:effectLst>
                  <a:outerShdw blurRad="38100" dist="38100" dir="2700000" algn="tl">
                    <a:srgbClr val="FFFFFF"/>
                  </a:outerShdw>
                </a:effectLst>
                <a:latin typeface="Helvetica" panose="020B0604020202020204" pitchFamily="34" charset="0"/>
              </a:rPr>
              <a:t>2 </a:t>
            </a:r>
            <a:r>
              <a:rPr lang="en-US" altLang="en-US" sz="3200" smtClean="0">
                <a:effectLst>
                  <a:outerShdw blurRad="38100" dist="38100" dir="2700000" algn="tl">
                    <a:srgbClr val="FFFFFF"/>
                  </a:outerShdw>
                </a:effectLst>
                <a:latin typeface="Helvetica" panose="020B0604020202020204" pitchFamily="34" charset="0"/>
              </a:rPr>
              <a:t>2p</a:t>
            </a:r>
            <a:r>
              <a:rPr lang="en-US" altLang="en-US" sz="3200" baseline="30000" smtClean="0">
                <a:effectLst>
                  <a:outerShdw blurRad="38100" dist="38100" dir="2700000" algn="tl">
                    <a:srgbClr val="FFFFFF"/>
                  </a:outerShdw>
                </a:effectLst>
                <a:latin typeface="Helvetica" panose="020B0604020202020204" pitchFamily="34" charset="0"/>
              </a:rPr>
              <a:t>2</a:t>
            </a:r>
            <a:r>
              <a:rPr lang="en-US" altLang="en-US" sz="3200" smtClean="0">
                <a:effectLst>
                  <a:outerShdw blurRad="38100" dist="38100" dir="2700000" algn="tl">
                    <a:srgbClr val="FFFFFF"/>
                  </a:outerShdw>
                </a:effectLst>
                <a:latin typeface="Helvetica" panose="020B0604020202020204" pitchFamily="34" charset="0"/>
              </a:rPr>
              <a:t>  ---&gt;  </a:t>
            </a:r>
          </a:p>
          <a:p>
            <a:pPr>
              <a:buFontTx/>
              <a:buNone/>
              <a:defRPr/>
            </a:pPr>
            <a:r>
              <a:rPr lang="en-US" altLang="en-US" sz="3200" smtClean="0">
                <a:effectLst>
                  <a:outerShdw blurRad="38100" dist="38100" dir="2700000" algn="tl">
                    <a:srgbClr val="FFFFFF"/>
                  </a:outerShdw>
                </a:effectLst>
                <a:latin typeface="Helvetica" panose="020B0604020202020204" pitchFamily="34" charset="0"/>
              </a:rPr>
              <a:t>  6 total electrons</a:t>
            </a:r>
          </a:p>
        </p:txBody>
      </p:sp>
      <p:pic>
        <p:nvPicPr>
          <p:cNvPr id="72708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15900"/>
            <a:ext cx="2654300" cy="26289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</p:pic>
      <p:sp>
        <p:nvSpPr>
          <p:cNvPr id="188421" name="Rectangle 5"/>
          <p:cNvSpPr>
            <a:spLocks noChangeArrowheads="1"/>
          </p:cNvSpPr>
          <p:nvPr/>
        </p:nvSpPr>
        <p:spPr bwMode="auto">
          <a:xfrm>
            <a:off x="3278188" y="3735388"/>
            <a:ext cx="5254625" cy="279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altLang="en-US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Here we see for the first time </a:t>
            </a:r>
            <a:r>
              <a:rPr lang="en-US" altLang="en-US" sz="32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HUND’S RULE</a:t>
            </a:r>
            <a:r>
              <a:rPr lang="en-US" altLang="en-US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 When placing electrons in a set of orbitals having the same energy, we place them singly as long as possible.</a:t>
            </a:r>
          </a:p>
        </p:txBody>
      </p:sp>
      <p:pic>
        <p:nvPicPr>
          <p:cNvPr id="188422" name="Picture 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3086100"/>
            <a:ext cx="22098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8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8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8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8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88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88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19" grpId="0" build="p" autoUpdateAnimBg="0"/>
      <p:bldP spid="188421" grpId="0" autoUpdateAnimBg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73731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" y="787400"/>
            <a:ext cx="8039100" cy="535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1492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77200" cy="1219200"/>
          </a:xfrm>
          <a:solidFill>
            <a:schemeClr val="bg1"/>
          </a:solidFill>
        </p:spPr>
        <p:txBody>
          <a:bodyPr/>
          <a:lstStyle/>
          <a:p>
            <a:pPr>
              <a:defRPr/>
            </a:pPr>
            <a:r>
              <a:rPr lang="en-US" altLang="en-US" sz="40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Lanthanide Element Configurations</a:t>
            </a:r>
            <a:endParaRPr lang="en-US" altLang="en-US" sz="4000" smtClean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3733" name="Rectangle 5"/>
          <p:cNvSpPr>
            <a:spLocks noChangeArrowheads="1"/>
          </p:cNvSpPr>
          <p:nvPr/>
        </p:nvSpPr>
        <p:spPr bwMode="auto">
          <a:xfrm>
            <a:off x="5091113" y="2606675"/>
            <a:ext cx="3517900" cy="1196975"/>
          </a:xfrm>
          <a:prstGeom prst="rect">
            <a:avLst/>
          </a:prstGeom>
          <a:solidFill>
            <a:srgbClr val="FCFEB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lIns="90487" tIns="44450" rIns="90487" bIns="44450">
            <a:spAutoFit/>
          </a:bodyPr>
          <a:lstStyle>
            <a:lvl1pPr>
              <a:defRPr sz="2800">
                <a:solidFill>
                  <a:srgbClr val="FAFD00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FAFD00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FAFD00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FAFD00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FAFD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AFD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AFD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AFD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AFD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>
                <a:solidFill>
                  <a:schemeClr val="tx1"/>
                </a:solidFill>
                <a:latin typeface="Comic Sans MS" panose="030F0702030302020204" pitchFamily="66" charset="0"/>
              </a:rPr>
              <a:t>4f orbitals used for Ce - Lu and 5f for Th - Lr</a:t>
            </a:r>
            <a:endParaRPr lang="en-US" altLang="en-US" b="1">
              <a:solidFill>
                <a:schemeClr val="tx1"/>
              </a:solidFill>
            </a:endParaRPr>
          </a:p>
        </p:txBody>
      </p:sp>
      <p:sp>
        <p:nvSpPr>
          <p:cNvPr id="191494" name="Line 6"/>
          <p:cNvSpPr>
            <a:spLocks noChangeShapeType="1"/>
          </p:cNvSpPr>
          <p:nvPr/>
        </p:nvSpPr>
        <p:spPr bwMode="auto">
          <a:xfrm flipH="1" flipV="1">
            <a:off x="6553200" y="2209800"/>
            <a:ext cx="10668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F5FB03"/>
                </a:solidFill>
                <a:latin typeface="Comic Sans MS" panose="030F0702030302020204" pitchFamily="66" charset="0"/>
              </a:rPr>
              <a:t>Draw these orbital diagrams!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3600" smtClean="0"/>
              <a:t>Oxygen (O)</a:t>
            </a:r>
          </a:p>
          <a:p>
            <a:r>
              <a:rPr lang="en-US" altLang="en-US" sz="3600" smtClean="0"/>
              <a:t>Chromium (Cr)</a:t>
            </a:r>
          </a:p>
          <a:p>
            <a:r>
              <a:rPr lang="en-US" altLang="en-US" sz="3600" smtClean="0"/>
              <a:t>Mercury (Hg)</a:t>
            </a:r>
          </a:p>
        </p:txBody>
      </p:sp>
      <p:pic>
        <p:nvPicPr>
          <p:cNvPr id="208900" name="Picture 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SPANISH.WAV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858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30" fill="hold"/>
                                        <p:tgtEl>
                                          <p:spTgt spid="2089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8900"/>
                </p:tgtEl>
              </p:cMediaNode>
            </p:audio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ChangeArrowheads="1"/>
          </p:cNvSpPr>
          <p:nvPr/>
        </p:nvSpPr>
        <p:spPr bwMode="auto">
          <a:xfrm>
            <a:off x="457200" y="1295400"/>
            <a:ext cx="8305800" cy="1752600"/>
          </a:xfrm>
          <a:prstGeom prst="rect">
            <a:avLst/>
          </a:prstGeom>
          <a:solidFill>
            <a:srgbClr val="FCFEB9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title"/>
          </p:nvPr>
        </p:nvSpPr>
        <p:spPr>
          <a:xfrm>
            <a:off x="996950" y="234950"/>
            <a:ext cx="7150100" cy="825500"/>
          </a:xfrm>
          <a:solidFill>
            <a:srgbClr val="FDC0E5"/>
          </a:solidFill>
          <a:ln w="12700" cap="flat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US" altLang="en-US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Ion Configurations</a:t>
            </a:r>
            <a:endParaRPr lang="en-US" altLang="en-US" sz="4000" smtClean="0">
              <a:effectLst>
                <a:outerShdw blurRad="38100" dist="38100" dir="2700000" algn="tl">
                  <a:srgbClr val="FFFFFF"/>
                </a:outerShdw>
              </a:effectLst>
              <a:latin typeface="Helvetica" panose="020B0604020202020204" pitchFamily="34" charset="0"/>
            </a:endParaRPr>
          </a:p>
        </p:txBody>
      </p:sp>
      <p:sp>
        <p:nvSpPr>
          <p:cNvPr id="1904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8229600" cy="15240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altLang="en-US" sz="2800" smtClean="0">
                <a:effectLst>
                  <a:outerShdw blurRad="38100" dist="38100" dir="2700000" algn="tl">
                    <a:srgbClr val="FFFFFF"/>
                  </a:outerShdw>
                </a:effectLst>
                <a:latin typeface="Helvetica" panose="020B0604020202020204" pitchFamily="34" charset="0"/>
              </a:rPr>
              <a:t>To form anions from elements, add 1 or more e- from the highest sublevel.</a:t>
            </a:r>
          </a:p>
          <a:p>
            <a:pPr>
              <a:buFontTx/>
              <a:buNone/>
              <a:defRPr/>
            </a:pPr>
            <a:r>
              <a:rPr lang="en-US" altLang="en-US" sz="2800" smtClean="0">
                <a:effectLst>
                  <a:outerShdw blurRad="38100" dist="38100" dir="2700000" algn="tl">
                    <a:srgbClr val="FFFFFF"/>
                  </a:outerShdw>
                </a:effectLst>
                <a:latin typeface="Helvetica" panose="020B0604020202020204" pitchFamily="34" charset="0"/>
              </a:rPr>
              <a:t>P [Ne] 3s</a:t>
            </a:r>
            <a:r>
              <a:rPr lang="en-US" altLang="en-US" sz="2800" baseline="30000" smtClean="0">
                <a:effectLst>
                  <a:outerShdw blurRad="38100" dist="38100" dir="2700000" algn="tl">
                    <a:srgbClr val="FFFFFF"/>
                  </a:outerShdw>
                </a:effectLst>
                <a:latin typeface="Helvetica" panose="020B0604020202020204" pitchFamily="34" charset="0"/>
              </a:rPr>
              <a:t>2</a:t>
            </a:r>
            <a:r>
              <a:rPr lang="en-US" altLang="en-US" sz="2800" smtClean="0">
                <a:effectLst>
                  <a:outerShdw blurRad="38100" dist="38100" dir="2700000" algn="tl">
                    <a:srgbClr val="FFFFFF"/>
                  </a:outerShdw>
                </a:effectLst>
                <a:latin typeface="Helvetica" panose="020B0604020202020204" pitchFamily="34" charset="0"/>
              </a:rPr>
              <a:t> 3p</a:t>
            </a:r>
            <a:r>
              <a:rPr lang="en-US" altLang="en-US" sz="2800" baseline="30000" smtClean="0">
                <a:effectLst>
                  <a:outerShdw blurRad="38100" dist="38100" dir="2700000" algn="tl">
                    <a:srgbClr val="FFFFFF"/>
                  </a:outerShdw>
                </a:effectLst>
                <a:latin typeface="Helvetica" panose="020B0604020202020204" pitchFamily="34" charset="0"/>
              </a:rPr>
              <a:t>3</a:t>
            </a:r>
            <a:r>
              <a:rPr lang="en-US" altLang="en-US" sz="2800" smtClean="0">
                <a:effectLst>
                  <a:outerShdw blurRad="38100" dist="38100" dir="2700000" algn="tl">
                    <a:srgbClr val="FFFFFF"/>
                  </a:outerShdw>
                </a:effectLst>
                <a:latin typeface="Helvetica" panose="020B0604020202020204" pitchFamily="34" charset="0"/>
              </a:rPr>
              <a:t>  + 3e-  ---&gt;  P</a:t>
            </a:r>
            <a:r>
              <a:rPr lang="en-US" altLang="en-US" sz="2800" baseline="30000" smtClean="0">
                <a:effectLst>
                  <a:outerShdw blurRad="38100" dist="38100" dir="2700000" algn="tl">
                    <a:srgbClr val="FFFFFF"/>
                  </a:outerShdw>
                </a:effectLst>
                <a:latin typeface="Helvetica" panose="020B0604020202020204" pitchFamily="34" charset="0"/>
              </a:rPr>
              <a:t>3-</a:t>
            </a:r>
            <a:r>
              <a:rPr lang="en-US" altLang="en-US" sz="2800" smtClean="0">
                <a:effectLst>
                  <a:outerShdw blurRad="38100" dist="38100" dir="2700000" algn="tl">
                    <a:srgbClr val="FFFFFF"/>
                  </a:outerShdw>
                </a:effectLst>
                <a:latin typeface="Helvetica" panose="020B0604020202020204" pitchFamily="34" charset="0"/>
              </a:rPr>
              <a:t> [Ne] 3s</a:t>
            </a:r>
            <a:r>
              <a:rPr lang="en-US" altLang="en-US" sz="2800" baseline="30000" smtClean="0">
                <a:effectLst>
                  <a:outerShdw blurRad="38100" dist="38100" dir="2700000" algn="tl">
                    <a:srgbClr val="FFFFFF"/>
                  </a:outerShdw>
                </a:effectLst>
                <a:latin typeface="Helvetica" panose="020B0604020202020204" pitchFamily="34" charset="0"/>
              </a:rPr>
              <a:t>2</a:t>
            </a:r>
            <a:r>
              <a:rPr lang="en-US" altLang="en-US" sz="2800" smtClean="0">
                <a:effectLst>
                  <a:outerShdw blurRad="38100" dist="38100" dir="2700000" algn="tl">
                    <a:srgbClr val="FFFFFF"/>
                  </a:outerShdw>
                </a:effectLst>
                <a:latin typeface="Helvetica" panose="020B0604020202020204" pitchFamily="34" charset="0"/>
              </a:rPr>
              <a:t> 3p</a:t>
            </a:r>
            <a:r>
              <a:rPr lang="en-US" altLang="en-US" sz="2800" baseline="30000" smtClean="0">
                <a:effectLst>
                  <a:outerShdw blurRad="38100" dist="38100" dir="2700000" algn="tl">
                    <a:srgbClr val="FFFFFF"/>
                  </a:outerShdw>
                </a:effectLst>
                <a:latin typeface="Helvetica" panose="020B0604020202020204" pitchFamily="34" charset="0"/>
              </a:rPr>
              <a:t>6</a:t>
            </a:r>
            <a:r>
              <a:rPr lang="en-US" altLang="en-US" sz="2800" smtClean="0">
                <a:effectLst>
                  <a:outerShdw blurRad="38100" dist="38100" dir="2700000" algn="tl">
                    <a:srgbClr val="FFFFFF"/>
                  </a:outerShdw>
                </a:effectLst>
                <a:latin typeface="Helvetica" panose="020B0604020202020204" pitchFamily="34" charset="0"/>
              </a:rPr>
              <a:t> or [Ar]</a:t>
            </a:r>
            <a:endParaRPr lang="en-US" altLang="en-US" sz="3600" smtClean="0">
              <a:effectLst>
                <a:outerShdw blurRad="38100" dist="38100" dir="2700000" algn="tl">
                  <a:srgbClr val="FFFFFF"/>
                </a:outerShdw>
              </a:effectLst>
              <a:latin typeface="Helvetica" panose="020B0604020202020204" pitchFamily="34" charset="0"/>
            </a:endParaRPr>
          </a:p>
          <a:p>
            <a:pPr>
              <a:buFontTx/>
              <a:buNone/>
              <a:defRPr/>
            </a:pPr>
            <a:endParaRPr lang="en-US" altLang="en-US" sz="3600" smtClean="0">
              <a:effectLst>
                <a:outerShdw blurRad="38100" dist="38100" dir="2700000" algn="tl">
                  <a:srgbClr val="FFFFFF"/>
                </a:outerShdw>
              </a:effectLst>
              <a:latin typeface="Helvetica" panose="020B0604020202020204" pitchFamily="34" charset="0"/>
            </a:endParaRPr>
          </a:p>
          <a:p>
            <a:pPr>
              <a:buFontTx/>
              <a:buNone/>
              <a:defRPr/>
            </a:pPr>
            <a:endParaRPr lang="en-US" altLang="en-US" sz="280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buFontTx/>
              <a:buNone/>
              <a:defRPr/>
            </a:pPr>
            <a:endParaRPr lang="en-US" altLang="en-US" sz="280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altLang="en-US" sz="280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75781" name="Picture 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200400"/>
            <a:ext cx="5702300" cy="322580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0470" name="Line 6"/>
          <p:cNvSpPr>
            <a:spLocks noChangeShapeType="1"/>
          </p:cNvSpPr>
          <p:nvPr/>
        </p:nvSpPr>
        <p:spPr bwMode="auto">
          <a:xfrm>
            <a:off x="5791200" y="3276600"/>
            <a:ext cx="0" cy="38100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0471" name="Line 7"/>
          <p:cNvSpPr>
            <a:spLocks noChangeShapeType="1"/>
          </p:cNvSpPr>
          <p:nvPr/>
        </p:nvSpPr>
        <p:spPr bwMode="auto">
          <a:xfrm flipV="1">
            <a:off x="5943600" y="3276600"/>
            <a:ext cx="0" cy="38100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0472" name="Line 8"/>
          <p:cNvSpPr>
            <a:spLocks noChangeShapeType="1"/>
          </p:cNvSpPr>
          <p:nvPr/>
        </p:nvSpPr>
        <p:spPr bwMode="auto">
          <a:xfrm>
            <a:off x="6324600" y="3276600"/>
            <a:ext cx="0" cy="38100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0473" name="Line 9"/>
          <p:cNvSpPr>
            <a:spLocks noChangeShapeType="1"/>
          </p:cNvSpPr>
          <p:nvPr/>
        </p:nvSpPr>
        <p:spPr bwMode="auto">
          <a:xfrm>
            <a:off x="6934200" y="3276600"/>
            <a:ext cx="0" cy="38100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0474" name="Line 10"/>
          <p:cNvSpPr>
            <a:spLocks noChangeShapeType="1"/>
          </p:cNvSpPr>
          <p:nvPr/>
        </p:nvSpPr>
        <p:spPr bwMode="auto">
          <a:xfrm flipH="1" flipV="1">
            <a:off x="6477000" y="3276600"/>
            <a:ext cx="0" cy="30480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0475" name="Line 11"/>
          <p:cNvSpPr>
            <a:spLocks noChangeShapeType="1"/>
          </p:cNvSpPr>
          <p:nvPr/>
        </p:nvSpPr>
        <p:spPr bwMode="auto">
          <a:xfrm flipV="1">
            <a:off x="7086600" y="3276600"/>
            <a:ext cx="0" cy="38100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904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904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9047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904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3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1904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904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9047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904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3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1904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1904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1904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904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7162800" cy="762000"/>
          </a:xfrm>
        </p:spPr>
        <p:txBody>
          <a:bodyPr/>
          <a:lstStyle/>
          <a:p>
            <a:pPr>
              <a:defRPr/>
            </a:pPr>
            <a:r>
              <a:rPr lang="en-US" altLang="en-US" sz="44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General Periodic Trends</a:t>
            </a:r>
            <a:endParaRPr lang="en-US" altLang="en-US" sz="4400" smtClean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62200" y="1066800"/>
            <a:ext cx="4191000" cy="1524000"/>
          </a:xfrm>
        </p:spPr>
        <p:txBody>
          <a:bodyPr/>
          <a:lstStyle/>
          <a:p>
            <a:pPr>
              <a:defRPr/>
            </a:pPr>
            <a:r>
              <a:rPr lang="en-US" altLang="en-US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Atomic and ionic size</a:t>
            </a:r>
          </a:p>
          <a:p>
            <a:pPr>
              <a:defRPr/>
            </a:pPr>
            <a:r>
              <a:rPr lang="en-US" altLang="en-US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Ionization energy</a:t>
            </a:r>
          </a:p>
          <a:p>
            <a:pPr>
              <a:defRPr/>
            </a:pPr>
            <a:r>
              <a:rPr lang="en-US" altLang="en-US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Electronegativity</a:t>
            </a:r>
          </a:p>
        </p:txBody>
      </p:sp>
      <p:sp>
        <p:nvSpPr>
          <p:cNvPr id="192516" name="Rectangle 4"/>
          <p:cNvSpPr>
            <a:spLocks noChangeArrowheads="1"/>
          </p:cNvSpPr>
          <p:nvPr/>
        </p:nvSpPr>
        <p:spPr bwMode="auto">
          <a:xfrm>
            <a:off x="1001713" y="2859088"/>
            <a:ext cx="7104062" cy="3095625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680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962400"/>
            <a:ext cx="3468688" cy="19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6806" name="Group 6"/>
          <p:cNvGrpSpPr>
            <a:grpSpLocks/>
          </p:cNvGrpSpPr>
          <p:nvPr/>
        </p:nvGrpSpPr>
        <p:grpSpPr bwMode="auto">
          <a:xfrm>
            <a:off x="2514600" y="3200400"/>
            <a:ext cx="5481638" cy="949325"/>
            <a:chOff x="2943" y="1804"/>
            <a:chExt cx="2891" cy="870"/>
          </a:xfrm>
        </p:grpSpPr>
        <p:sp>
          <p:nvSpPr>
            <p:cNvPr id="192519" name="Rectangle 7"/>
            <p:cNvSpPr>
              <a:spLocks noChangeArrowheads="1"/>
            </p:cNvSpPr>
            <p:nvPr/>
          </p:nvSpPr>
          <p:spPr bwMode="auto">
            <a:xfrm>
              <a:off x="2943" y="1804"/>
              <a:ext cx="2891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altLang="en-US" sz="2900" b="1">
                  <a:solidFill>
                    <a:srgbClr val="005500"/>
                  </a:solidFill>
                </a:rPr>
                <a:t>Higher effective nuclear charge</a:t>
              </a:r>
              <a:endParaRPr lang="en-US" altLang="en-US" sz="2400" b="1">
                <a:solidFill>
                  <a:srgbClr val="037C03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92520" name="Rectangle 8"/>
            <p:cNvSpPr>
              <a:spLocks noChangeArrowheads="1"/>
            </p:cNvSpPr>
            <p:nvPr/>
          </p:nvSpPr>
          <p:spPr bwMode="auto">
            <a:xfrm>
              <a:off x="2943" y="2072"/>
              <a:ext cx="2555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altLang="en-US" sz="2900" b="1">
                  <a:solidFill>
                    <a:srgbClr val="005500"/>
                  </a:solidFill>
                </a:rPr>
                <a:t>Electrons held more tightly </a:t>
              </a:r>
              <a:endParaRPr lang="en-US" altLang="en-US" sz="2400" b="1">
                <a:solidFill>
                  <a:srgbClr val="037C03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92521" name="Rectangle 9"/>
            <p:cNvSpPr>
              <a:spLocks noChangeArrowheads="1"/>
            </p:cNvSpPr>
            <p:nvPr/>
          </p:nvSpPr>
          <p:spPr bwMode="auto">
            <a:xfrm>
              <a:off x="2943" y="2339"/>
              <a:ext cx="0" cy="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endParaRPr lang="en-US" altLang="en-US" sz="2400" b="1">
                <a:solidFill>
                  <a:srgbClr val="037C03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76807" name="Group 10"/>
          <p:cNvGrpSpPr>
            <a:grpSpLocks/>
          </p:cNvGrpSpPr>
          <p:nvPr/>
        </p:nvGrpSpPr>
        <p:grpSpPr bwMode="auto">
          <a:xfrm>
            <a:off x="1006475" y="4351338"/>
            <a:ext cx="3529013" cy="1212850"/>
            <a:chOff x="634" y="2741"/>
            <a:chExt cx="2223" cy="764"/>
          </a:xfrm>
        </p:grpSpPr>
        <p:sp>
          <p:nvSpPr>
            <p:cNvPr id="192523" name="Rectangle 11"/>
            <p:cNvSpPr>
              <a:spLocks noChangeArrowheads="1"/>
            </p:cNvSpPr>
            <p:nvPr/>
          </p:nvSpPr>
          <p:spPr bwMode="auto">
            <a:xfrm>
              <a:off x="634" y="2741"/>
              <a:ext cx="1687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altLang="en-US" sz="2900" b="1">
                  <a:solidFill>
                    <a:srgbClr val="FF0000"/>
                  </a:solidFill>
                </a:rPr>
                <a:t>Larger orbitals.</a:t>
              </a:r>
              <a:endParaRPr lang="en-US" altLang="en-US" sz="2400" b="1">
                <a:solidFill>
                  <a:srgbClr val="037C03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92524" name="Rectangle 12"/>
            <p:cNvSpPr>
              <a:spLocks noChangeArrowheads="1"/>
            </p:cNvSpPr>
            <p:nvPr/>
          </p:nvSpPr>
          <p:spPr bwMode="auto">
            <a:xfrm>
              <a:off x="634" y="3008"/>
              <a:ext cx="2223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altLang="en-US" sz="2900" b="1">
                  <a:solidFill>
                    <a:srgbClr val="FF0000"/>
                  </a:solidFill>
                </a:rPr>
                <a:t>Electrons held less</a:t>
              </a:r>
              <a:endParaRPr lang="en-US" altLang="en-US" sz="2400" b="1">
                <a:solidFill>
                  <a:srgbClr val="037C03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92525" name="Rectangle 13"/>
            <p:cNvSpPr>
              <a:spLocks noChangeArrowheads="1"/>
            </p:cNvSpPr>
            <p:nvPr/>
          </p:nvSpPr>
          <p:spPr bwMode="auto">
            <a:xfrm>
              <a:off x="634" y="3276"/>
              <a:ext cx="879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altLang="en-US" sz="2900" b="1">
                  <a:solidFill>
                    <a:srgbClr val="FF0000"/>
                  </a:solidFill>
                </a:rPr>
                <a:t>tightly.</a:t>
              </a:r>
              <a:endParaRPr lang="en-US" altLang="en-US" sz="2400" b="1">
                <a:solidFill>
                  <a:srgbClr val="037C03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3810000" cy="1219200"/>
          </a:xfrm>
          <a:solidFill>
            <a:srgbClr val="FCFEB9"/>
          </a:solidFill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US" altLang="en-US" sz="440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Atomic Size</a:t>
            </a:r>
            <a:endParaRPr lang="en-US" altLang="en-US" sz="440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057400"/>
            <a:ext cx="8001000" cy="4419600"/>
          </a:xfrm>
          <a:solidFill>
            <a:srgbClr val="C8FEC8"/>
          </a:solidFill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altLang="en-US" sz="32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Size goes UP</a:t>
            </a:r>
            <a:r>
              <a:rPr lang="en-US" altLang="en-US" sz="32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on going down a group. 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sz="32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Because electrons are added further from the nucleus, there is less attraction. This is due to additional energy levels and the </a:t>
            </a:r>
            <a:r>
              <a:rPr lang="en-US" altLang="en-US" sz="32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shielding effect</a:t>
            </a:r>
            <a:r>
              <a:rPr lang="en-US" altLang="en-US" sz="32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.  Each additional energy level “shields” the electrons from being pulled in toward the nucleus.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sz="32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Size goes DOWN</a:t>
            </a:r>
            <a:r>
              <a:rPr lang="en-US" altLang="en-US" sz="32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on going across a period.</a:t>
            </a:r>
          </a:p>
        </p:txBody>
      </p:sp>
      <p:pic>
        <p:nvPicPr>
          <p:cNvPr id="778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04800"/>
            <a:ext cx="2641600" cy="13970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3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3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39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71" name="Rectangle 15"/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7162800" cy="1143000"/>
          </a:xfrm>
          <a:solidFill>
            <a:srgbClr val="FCFEB9"/>
          </a:solidFill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US" altLang="en-US" sz="40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Electromagnetic Spectrum</a:t>
            </a:r>
            <a:endParaRPr lang="en-US" altLang="en-US" sz="4000" smtClean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76400"/>
            <a:ext cx="4800600" cy="8382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altLang="en-US" sz="2000" smtClean="0">
                <a:solidFill>
                  <a:srgbClr val="FCFEB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Long wavelength --&gt; small frequency</a:t>
            </a:r>
          </a:p>
          <a:p>
            <a:pPr>
              <a:buFontTx/>
              <a:buNone/>
              <a:defRPr/>
            </a:pPr>
            <a:r>
              <a:rPr lang="en-US" altLang="en-US" sz="2000" smtClean="0">
                <a:solidFill>
                  <a:srgbClr val="FCFEB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Short wavelength --&gt; high frequency</a:t>
            </a:r>
          </a:p>
        </p:txBody>
      </p:sp>
      <p:pic>
        <p:nvPicPr>
          <p:cNvPr id="19460" name="Picture 4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667000"/>
            <a:ext cx="1333500" cy="354330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67" name="Group 11"/>
          <p:cNvGrpSpPr>
            <a:grpSpLocks/>
          </p:cNvGrpSpPr>
          <p:nvPr/>
        </p:nvGrpSpPr>
        <p:grpSpPr bwMode="auto">
          <a:xfrm>
            <a:off x="0" y="2865438"/>
            <a:ext cx="2222500" cy="3992562"/>
            <a:chOff x="87" y="1592"/>
            <a:chExt cx="1400" cy="2515"/>
          </a:xfrm>
        </p:grpSpPr>
        <p:sp>
          <p:nvSpPr>
            <p:cNvPr id="19461" name="Line 5"/>
            <p:cNvSpPr>
              <a:spLocks noChangeShapeType="1"/>
            </p:cNvSpPr>
            <p:nvPr/>
          </p:nvSpPr>
          <p:spPr bwMode="auto">
            <a:xfrm>
              <a:off x="1008" y="1592"/>
              <a:ext cx="0" cy="200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464" name="Rectangle 8"/>
            <p:cNvSpPr>
              <a:spLocks noChangeArrowheads="1"/>
            </p:cNvSpPr>
            <p:nvPr/>
          </p:nvSpPr>
          <p:spPr bwMode="auto">
            <a:xfrm>
              <a:off x="87" y="3591"/>
              <a:ext cx="1400" cy="5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altLang="en-US" sz="2400" b="1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increasing frequency</a:t>
              </a:r>
              <a:endParaRPr lang="en-US" altLang="en-US" sz="2400" b="1">
                <a:solidFill>
                  <a:srgbClr val="FCFEB9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19475" name="Group 19"/>
          <p:cNvGrpSpPr>
            <a:grpSpLocks/>
          </p:cNvGrpSpPr>
          <p:nvPr/>
        </p:nvGrpSpPr>
        <p:grpSpPr bwMode="auto">
          <a:xfrm>
            <a:off x="3429000" y="2895600"/>
            <a:ext cx="3822700" cy="4281488"/>
            <a:chOff x="2151" y="1640"/>
            <a:chExt cx="2408" cy="2697"/>
          </a:xfrm>
        </p:grpSpPr>
        <p:sp>
          <p:nvSpPr>
            <p:cNvPr id="19462" name="Line 6"/>
            <p:cNvSpPr>
              <a:spLocks noChangeShapeType="1"/>
            </p:cNvSpPr>
            <p:nvPr/>
          </p:nvSpPr>
          <p:spPr bwMode="auto">
            <a:xfrm>
              <a:off x="2448" y="1640"/>
              <a:ext cx="1" cy="196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463" name="Rectangle 7"/>
            <p:cNvSpPr>
              <a:spLocks noChangeArrowheads="1"/>
            </p:cNvSpPr>
            <p:nvPr/>
          </p:nvSpPr>
          <p:spPr bwMode="auto">
            <a:xfrm>
              <a:off x="2151" y="3591"/>
              <a:ext cx="2408" cy="7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altLang="en-US" sz="2400" b="1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increasing </a:t>
              </a:r>
              <a:br>
                <a:rPr lang="en-US" altLang="en-US" sz="2400" b="1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</a:br>
              <a:r>
                <a:rPr lang="en-US" altLang="en-US" sz="2400" b="1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wavelength</a:t>
              </a:r>
              <a:endParaRPr lang="en-US" altLang="en-US" sz="2400" b="1">
                <a:solidFill>
                  <a:srgbClr val="000615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  <a:p>
              <a:pPr>
                <a:defRPr/>
              </a:pPr>
              <a:endParaRPr lang="en-US" altLang="en-US" sz="2400" b="1">
                <a:solidFill>
                  <a:srgbClr val="000615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pic>
        <p:nvPicPr>
          <p:cNvPr id="227330" name="07T04AN1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209800"/>
            <a:ext cx="3048000" cy="167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7333" name="07M05VD1.avi">
            <a:hlinkClick r:id="" action="ppaction://media"/>
          </p:cNvPr>
          <p:cNvPicPr>
            <a:picLocks noRot="1" noChangeAspect="1" noChangeArrowheads="1"/>
          </p:cNvPicPr>
          <p:nvPr>
            <p:ph sz="half" idx="2"/>
            <a:videoFile r:link="rId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1200" y="4114800"/>
            <a:ext cx="3124200" cy="23431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273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2273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7330"/>
                  </p:tgtEl>
                </p:cond>
              </p:nextCondLst>
            </p:seq>
            <p:vide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27330"/>
                </p:tgtEl>
              </p:cMediaNode>
            </p:vide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273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8" dur="1" fill="hold"/>
                                        <p:tgtEl>
                                          <p:spTgt spid="2273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7333"/>
                  </p:tgtEl>
                </p:cond>
              </p:nextCondLst>
            </p:seq>
            <p:video>
              <p:cMediaNode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27333"/>
                </p:tgtEl>
              </p:cMediaNode>
            </p:video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762000"/>
            <a:ext cx="7162800" cy="609600"/>
          </a:xfrm>
          <a:solidFill>
            <a:srgbClr val="FFC5CF"/>
          </a:solidFill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US" altLang="en-US" sz="400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Atomic Size</a:t>
            </a:r>
            <a:endParaRPr lang="en-US" altLang="en-US" sz="480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76400"/>
            <a:ext cx="7162800" cy="29718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altLang="en-US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Size </a:t>
            </a:r>
            <a:r>
              <a:rPr lang="en-US" altLang="en-US" sz="36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decreases</a:t>
            </a:r>
            <a:r>
              <a:rPr lang="en-US" altLang="en-US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across a period owing to increase in the positive charge from the protons.  Each added electron feels a greater and greater + charge because the protons are pulling in the same direction, where the electrons are scattered.</a:t>
            </a:r>
          </a:p>
        </p:txBody>
      </p:sp>
      <p:pic>
        <p:nvPicPr>
          <p:cNvPr id="1955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648200"/>
            <a:ext cx="6667500" cy="127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5589" name="Text Box 5"/>
          <p:cNvSpPr txBox="1">
            <a:spLocks noChangeArrowheads="1"/>
          </p:cNvSpPr>
          <p:nvPr/>
        </p:nvSpPr>
        <p:spPr bwMode="auto">
          <a:xfrm>
            <a:off x="1295400" y="6019800"/>
            <a:ext cx="1014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24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Large</a:t>
            </a:r>
            <a:endParaRPr lang="en-US" altLang="en-US" sz="2400" b="1">
              <a:solidFill>
                <a:srgbClr val="037C0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95590" name="Text Box 6"/>
          <p:cNvSpPr txBox="1">
            <a:spLocks noChangeArrowheads="1"/>
          </p:cNvSpPr>
          <p:nvPr/>
        </p:nvSpPr>
        <p:spPr bwMode="auto">
          <a:xfrm>
            <a:off x="6858000" y="6096000"/>
            <a:ext cx="7270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16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Small</a:t>
            </a:r>
            <a:endParaRPr lang="en-US" altLang="en-US" sz="2400" b="1">
              <a:solidFill>
                <a:srgbClr val="037C0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5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5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95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95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87" grpId="0" build="p" autoUpdateAnimBg="0"/>
      <p:bldP spid="195589" grpId="0" autoUpdateAnimBg="0"/>
      <p:bldP spid="195590" grpId="0" autoUpdateAnimBg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srgbClr val="F6FC0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Which is Bigger?</a:t>
            </a:r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4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Na or K ?</a:t>
            </a:r>
          </a:p>
          <a:p>
            <a:pPr>
              <a:defRPr/>
            </a:pPr>
            <a:r>
              <a:rPr lang="en-US" altLang="en-US" sz="4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Na or Mg ?</a:t>
            </a:r>
          </a:p>
          <a:p>
            <a:pPr>
              <a:defRPr/>
            </a:pPr>
            <a:r>
              <a:rPr lang="en-US" altLang="en-US" sz="4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Al or I ?</a:t>
            </a:r>
          </a:p>
        </p:txBody>
      </p:sp>
      <p:pic>
        <p:nvPicPr>
          <p:cNvPr id="209924" name="Picture 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HELP!.WAV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708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69" fill="hold"/>
                                        <p:tgtEl>
                                          <p:spTgt spid="2099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924"/>
                </p:tgtEl>
              </p:cMediaNode>
            </p:audio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457200"/>
            <a:ext cx="7162800" cy="762000"/>
          </a:xfrm>
          <a:solidFill>
            <a:srgbClr val="C1CEFF"/>
          </a:solidFill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US" altLang="en-US" sz="400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Ion Sizes</a:t>
            </a:r>
            <a:endParaRPr lang="en-US" altLang="en-US" sz="400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3276600"/>
            <a:ext cx="6934200" cy="20574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altLang="en-US" sz="2800" smtClean="0">
                <a:effectLst>
                  <a:outerShdw blurRad="38100" dist="38100" dir="2700000" algn="tl">
                    <a:srgbClr val="FFFFFF"/>
                  </a:outerShdw>
                </a:effectLst>
                <a:latin typeface="Helvetica" panose="020B0604020202020204" pitchFamily="34" charset="0"/>
              </a:rPr>
              <a:t> </a:t>
            </a:r>
          </a:p>
        </p:txBody>
      </p:sp>
      <p:pic>
        <p:nvPicPr>
          <p:cNvPr id="80900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536700"/>
            <a:ext cx="4648200" cy="149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6613" name="Line 5"/>
          <p:cNvSpPr>
            <a:spLocks noChangeShapeType="1"/>
          </p:cNvSpPr>
          <p:nvPr/>
        </p:nvSpPr>
        <p:spPr bwMode="auto">
          <a:xfrm>
            <a:off x="2235200" y="1828800"/>
            <a:ext cx="1473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6614" name="Rectangle 6"/>
          <p:cNvSpPr>
            <a:spLocks noChangeArrowheads="1"/>
          </p:cNvSpPr>
          <p:nvPr/>
        </p:nvSpPr>
        <p:spPr bwMode="auto">
          <a:xfrm>
            <a:off x="3795713" y="1419225"/>
            <a:ext cx="3390900" cy="2525713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altLang="en-US" sz="3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Does the size go</a:t>
            </a:r>
          </a:p>
          <a:p>
            <a:pPr>
              <a:defRPr/>
            </a:pPr>
            <a:r>
              <a:rPr lang="en-US" altLang="en-US" sz="3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up or down when losing an electron to form a cation?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457200"/>
            <a:ext cx="7162800" cy="762000"/>
          </a:xfrm>
          <a:solidFill>
            <a:srgbClr val="C1CEFF"/>
          </a:solidFill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US" altLang="en-US" sz="400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Ion Sizes</a:t>
            </a:r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3276600"/>
            <a:ext cx="6934200" cy="2057400"/>
          </a:xfrm>
        </p:spPr>
        <p:txBody>
          <a:bodyPr/>
          <a:lstStyle/>
          <a:p>
            <a:pPr>
              <a:defRPr/>
            </a:pPr>
            <a:r>
              <a:rPr lang="en-US" altLang="en-US" sz="32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CATIONS</a:t>
            </a:r>
            <a:r>
              <a:rPr lang="en-US" altLang="en-US" sz="32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are </a:t>
            </a:r>
            <a:r>
              <a:rPr lang="en-US" altLang="en-US" sz="32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SMALLER</a:t>
            </a:r>
            <a:r>
              <a:rPr lang="en-US" altLang="en-US" sz="32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than the atoms from which they come.</a:t>
            </a:r>
          </a:p>
          <a:p>
            <a:pPr>
              <a:defRPr/>
            </a:pPr>
            <a:r>
              <a:rPr lang="en-US" altLang="en-US" sz="32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The electron/proton attraction has gone UP and so size </a:t>
            </a:r>
            <a:r>
              <a:rPr lang="en-US" altLang="en-US" sz="32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DECREASES</a:t>
            </a:r>
            <a:r>
              <a:rPr lang="en-US" altLang="en-US" sz="32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  <a:r>
              <a:rPr lang="en-US" altLang="en-US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</p:txBody>
      </p:sp>
      <p:sp>
        <p:nvSpPr>
          <p:cNvPr id="197636" name="Arc 4"/>
          <p:cNvSpPr>
            <a:spLocks/>
          </p:cNvSpPr>
          <p:nvPr/>
        </p:nvSpPr>
        <p:spPr bwMode="auto">
          <a:xfrm>
            <a:off x="4259263" y="1800225"/>
            <a:ext cx="152400" cy="101600"/>
          </a:xfrm>
          <a:custGeom>
            <a:avLst/>
            <a:gdLst>
              <a:gd name="G0" fmla="+- 21600 0 0"/>
              <a:gd name="G1" fmla="+- 7435 0 0"/>
              <a:gd name="G2" fmla="+- 21600 0 0"/>
              <a:gd name="T0" fmla="*/ 1178 w 21600"/>
              <a:gd name="T1" fmla="*/ 14469 h 14469"/>
              <a:gd name="T2" fmla="*/ 1321 w 21600"/>
              <a:gd name="T3" fmla="*/ 0 h 14469"/>
              <a:gd name="T4" fmla="*/ 21600 w 21600"/>
              <a:gd name="T5" fmla="*/ 7435 h 14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4469" fill="none" extrusionOk="0">
                <a:moveTo>
                  <a:pt x="1177" y="14469"/>
                </a:moveTo>
                <a:cubicBezTo>
                  <a:pt x="397" y="12205"/>
                  <a:pt x="0" y="9828"/>
                  <a:pt x="0" y="7435"/>
                </a:cubicBezTo>
                <a:cubicBezTo>
                  <a:pt x="0" y="4898"/>
                  <a:pt x="446" y="2381"/>
                  <a:pt x="1320" y="-1"/>
                </a:cubicBezTo>
              </a:path>
              <a:path w="21600" h="14469" stroke="0" extrusionOk="0">
                <a:moveTo>
                  <a:pt x="1177" y="14469"/>
                </a:moveTo>
                <a:cubicBezTo>
                  <a:pt x="397" y="12205"/>
                  <a:pt x="0" y="9828"/>
                  <a:pt x="0" y="7435"/>
                </a:cubicBezTo>
                <a:cubicBezTo>
                  <a:pt x="0" y="4898"/>
                  <a:pt x="446" y="2381"/>
                  <a:pt x="1320" y="-1"/>
                </a:cubicBezTo>
                <a:lnTo>
                  <a:pt x="21600" y="743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7637" name="Line 5"/>
          <p:cNvSpPr>
            <a:spLocks noChangeShapeType="1"/>
          </p:cNvSpPr>
          <p:nvPr/>
        </p:nvSpPr>
        <p:spPr bwMode="auto">
          <a:xfrm>
            <a:off x="2206625" y="1851025"/>
            <a:ext cx="2065338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7638" name="Oval 6"/>
          <p:cNvSpPr>
            <a:spLocks noChangeArrowheads="1"/>
          </p:cNvSpPr>
          <p:nvPr/>
        </p:nvSpPr>
        <p:spPr bwMode="auto">
          <a:xfrm>
            <a:off x="1408113" y="1562100"/>
            <a:ext cx="722312" cy="704850"/>
          </a:xfrm>
          <a:prstGeom prst="ellips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127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7639" name="Rectangle 7"/>
          <p:cNvSpPr>
            <a:spLocks noChangeArrowheads="1"/>
          </p:cNvSpPr>
          <p:nvPr/>
        </p:nvSpPr>
        <p:spPr bwMode="auto">
          <a:xfrm>
            <a:off x="1122363" y="2273300"/>
            <a:ext cx="152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altLang="en-US" sz="2400" b="1">
                <a:solidFill>
                  <a:srgbClr val="000000"/>
                </a:solidFill>
                <a:latin typeface="Geneva" charset="0"/>
              </a:rPr>
              <a:t>Li,152 pm</a:t>
            </a:r>
            <a:endParaRPr lang="en-US" altLang="en-US" sz="2400" b="1">
              <a:solidFill>
                <a:srgbClr val="037C0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97640" name="Rectangle 8"/>
          <p:cNvSpPr>
            <a:spLocks noChangeArrowheads="1"/>
          </p:cNvSpPr>
          <p:nvPr/>
        </p:nvSpPr>
        <p:spPr bwMode="auto">
          <a:xfrm>
            <a:off x="1122363" y="2638425"/>
            <a:ext cx="1760537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altLang="en-US" sz="2400" b="1">
                <a:solidFill>
                  <a:srgbClr val="000000"/>
                </a:solidFill>
                <a:latin typeface="Geneva" charset="0"/>
              </a:rPr>
              <a:t>3e and 3p</a:t>
            </a:r>
            <a:endParaRPr lang="en-US" altLang="en-US" sz="2400" b="1">
              <a:solidFill>
                <a:srgbClr val="037C0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81929" name="Group 9"/>
          <p:cNvGrpSpPr>
            <a:grpSpLocks/>
          </p:cNvGrpSpPr>
          <p:nvPr/>
        </p:nvGrpSpPr>
        <p:grpSpPr bwMode="auto">
          <a:xfrm>
            <a:off x="3960813" y="1541463"/>
            <a:ext cx="1887537" cy="1398587"/>
            <a:chOff x="2495" y="971"/>
            <a:chExt cx="1189" cy="881"/>
          </a:xfrm>
        </p:grpSpPr>
        <p:sp>
          <p:nvSpPr>
            <p:cNvPr id="197642" name="Oval 10"/>
            <p:cNvSpPr>
              <a:spLocks noChangeArrowheads="1"/>
            </p:cNvSpPr>
            <p:nvPr/>
          </p:nvSpPr>
          <p:spPr bwMode="auto">
            <a:xfrm>
              <a:off x="2922" y="1039"/>
              <a:ext cx="255" cy="254"/>
            </a:xfrm>
            <a:prstGeom prst="ellips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7643" name="Rectangle 11"/>
            <p:cNvSpPr>
              <a:spLocks noChangeArrowheads="1"/>
            </p:cNvSpPr>
            <p:nvPr/>
          </p:nvSpPr>
          <p:spPr bwMode="auto">
            <a:xfrm>
              <a:off x="2495" y="1432"/>
              <a:ext cx="159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altLang="en-US" sz="2400" b="1">
                  <a:solidFill>
                    <a:srgbClr val="000000"/>
                  </a:solidFill>
                  <a:latin typeface="Geneva" charset="0"/>
                </a:rPr>
                <a:t>Li</a:t>
              </a:r>
              <a:endParaRPr lang="en-US" altLang="en-US" sz="2400" b="1">
                <a:solidFill>
                  <a:srgbClr val="037C03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97644" name="Rectangle 12"/>
            <p:cNvSpPr>
              <a:spLocks noChangeArrowheads="1"/>
            </p:cNvSpPr>
            <p:nvPr/>
          </p:nvSpPr>
          <p:spPr bwMode="auto">
            <a:xfrm>
              <a:off x="2702" y="1376"/>
              <a:ext cx="232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altLang="en-US" sz="2400" b="1">
                  <a:solidFill>
                    <a:srgbClr val="000000"/>
                  </a:solidFill>
                  <a:latin typeface="Geneva" charset="0"/>
                </a:rPr>
                <a:t>+</a:t>
              </a:r>
              <a:endParaRPr lang="en-US" altLang="en-US" sz="2400" b="1">
                <a:solidFill>
                  <a:srgbClr val="037C03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97645" name="Rectangle 13"/>
            <p:cNvSpPr>
              <a:spLocks noChangeArrowheads="1"/>
            </p:cNvSpPr>
            <p:nvPr/>
          </p:nvSpPr>
          <p:spPr bwMode="auto">
            <a:xfrm>
              <a:off x="2822" y="1432"/>
              <a:ext cx="737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altLang="en-US" sz="2400" b="1">
                  <a:solidFill>
                    <a:srgbClr val="000000"/>
                  </a:solidFill>
                  <a:latin typeface="Geneva" charset="0"/>
                </a:rPr>
                <a:t>, 78 pm</a:t>
              </a:r>
              <a:endParaRPr lang="en-US" altLang="en-US" sz="2400" b="1">
                <a:solidFill>
                  <a:srgbClr val="037C03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97646" name="Rectangle 14"/>
            <p:cNvSpPr>
              <a:spLocks noChangeArrowheads="1"/>
            </p:cNvSpPr>
            <p:nvPr/>
          </p:nvSpPr>
          <p:spPr bwMode="auto">
            <a:xfrm>
              <a:off x="2495" y="1662"/>
              <a:ext cx="1189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altLang="en-US" sz="2400" b="1">
                  <a:solidFill>
                    <a:srgbClr val="000000"/>
                  </a:solidFill>
                  <a:latin typeface="Geneva" charset="0"/>
                </a:rPr>
                <a:t>2e and 3 p</a:t>
              </a:r>
              <a:endParaRPr lang="en-US" altLang="en-US" sz="2400" b="1">
                <a:solidFill>
                  <a:srgbClr val="037C03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97647" name="Rectangle 15"/>
            <p:cNvSpPr>
              <a:spLocks noChangeArrowheads="1"/>
            </p:cNvSpPr>
            <p:nvPr/>
          </p:nvSpPr>
          <p:spPr bwMode="auto">
            <a:xfrm>
              <a:off x="2965" y="971"/>
              <a:ext cx="351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altLang="en-US" sz="3600" b="1">
                  <a:solidFill>
                    <a:srgbClr val="000000"/>
                  </a:solidFill>
                  <a:latin typeface="Geneva" charset="0"/>
                </a:rPr>
                <a:t>+</a:t>
              </a:r>
              <a:endParaRPr lang="en-US" altLang="en-US" sz="2400" b="1">
                <a:solidFill>
                  <a:srgbClr val="037C03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sp>
        <p:nvSpPr>
          <p:cNvPr id="197648" name="Rectangle 16"/>
          <p:cNvSpPr>
            <a:spLocks noChangeArrowheads="1"/>
          </p:cNvSpPr>
          <p:nvPr/>
        </p:nvSpPr>
        <p:spPr bwMode="auto">
          <a:xfrm>
            <a:off x="6157913" y="1844675"/>
            <a:ext cx="1830387" cy="942975"/>
          </a:xfrm>
          <a:prstGeom prst="rect">
            <a:avLst/>
          </a:prstGeom>
          <a:solidFill>
            <a:srgbClr val="FFC5CF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altLang="en-US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Forming a cation.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7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35" grpId="0" build="p" autoUpdateAnimBg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457200"/>
            <a:ext cx="7162800" cy="762000"/>
          </a:xfrm>
          <a:solidFill>
            <a:srgbClr val="C1CEFF"/>
          </a:solidFill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US" altLang="en-US" sz="400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Ion Sizes</a:t>
            </a:r>
          </a:p>
        </p:txBody>
      </p:sp>
      <p:pic>
        <p:nvPicPr>
          <p:cNvPr id="82947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1485900"/>
            <a:ext cx="49276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866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505200" y="1447800"/>
            <a:ext cx="4419600" cy="1905000"/>
          </a:xfrm>
          <a:solidFill>
            <a:srgbClr val="FFFFFF"/>
          </a:solidFill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>
              <a:buFontTx/>
              <a:buNone/>
              <a:defRPr/>
            </a:pPr>
            <a:r>
              <a:rPr lang="en-US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Does the size go up or down when gaining an electron to form an anion?</a:t>
            </a:r>
          </a:p>
        </p:txBody>
      </p:sp>
      <p:sp>
        <p:nvSpPr>
          <p:cNvPr id="198661" name="Line 5"/>
          <p:cNvSpPr>
            <a:spLocks noChangeShapeType="1"/>
          </p:cNvSpPr>
          <p:nvPr/>
        </p:nvSpPr>
        <p:spPr bwMode="auto">
          <a:xfrm>
            <a:off x="1930400" y="1905000"/>
            <a:ext cx="1549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ChangeArrowheads="1"/>
          </p:cNvSpPr>
          <p:nvPr/>
        </p:nvSpPr>
        <p:spPr bwMode="auto">
          <a:xfrm>
            <a:off x="381000" y="5029200"/>
            <a:ext cx="8153400" cy="1066800"/>
          </a:xfrm>
          <a:prstGeom prst="rect">
            <a:avLst/>
          </a:prstGeom>
          <a:solidFill>
            <a:srgbClr val="FCFEB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title"/>
          </p:nvPr>
        </p:nvSpPr>
        <p:spPr>
          <a:xfrm>
            <a:off x="1066800" y="457200"/>
            <a:ext cx="7162800" cy="762000"/>
          </a:xfrm>
          <a:solidFill>
            <a:srgbClr val="C1CEFF"/>
          </a:solidFill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US" altLang="en-US" sz="400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Ion Sizes</a:t>
            </a:r>
          </a:p>
        </p:txBody>
      </p:sp>
      <p:sp>
        <p:nvSpPr>
          <p:cNvPr id="19968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90600" y="3276600"/>
            <a:ext cx="6934200" cy="2057400"/>
          </a:xfrm>
        </p:spPr>
        <p:txBody>
          <a:bodyPr/>
          <a:lstStyle/>
          <a:p>
            <a:pPr>
              <a:defRPr/>
            </a:pPr>
            <a:r>
              <a:rPr lang="en-US" altLang="en-US" sz="28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ANIONS</a:t>
            </a:r>
            <a:r>
              <a:rPr lang="en-US" altLang="en-US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are </a:t>
            </a:r>
            <a:r>
              <a:rPr lang="en-US" altLang="en-US" sz="28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LARGER</a:t>
            </a:r>
            <a:r>
              <a:rPr lang="en-US" altLang="en-US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than the atoms from which they come.</a:t>
            </a:r>
          </a:p>
          <a:p>
            <a:pPr>
              <a:defRPr/>
            </a:pPr>
            <a:r>
              <a:rPr lang="en-US" altLang="en-US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The electron/proton attraction has gone DOWN and so size </a:t>
            </a:r>
            <a:r>
              <a:rPr lang="en-US" altLang="en-US" sz="28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INCREASES</a:t>
            </a:r>
            <a:r>
              <a:rPr lang="en-US" altLang="en-US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</a:p>
          <a:p>
            <a:pPr>
              <a:defRPr/>
            </a:pPr>
            <a:r>
              <a:rPr lang="en-US" altLang="en-US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Trends in ion sizes are the same as atom sizes. </a:t>
            </a:r>
          </a:p>
        </p:txBody>
      </p:sp>
      <p:sp>
        <p:nvSpPr>
          <p:cNvPr id="199685" name="Rectangle 5"/>
          <p:cNvSpPr>
            <a:spLocks noChangeArrowheads="1"/>
          </p:cNvSpPr>
          <p:nvPr/>
        </p:nvSpPr>
        <p:spPr bwMode="auto">
          <a:xfrm>
            <a:off x="6157913" y="1920875"/>
            <a:ext cx="1830387" cy="942975"/>
          </a:xfrm>
          <a:prstGeom prst="rect">
            <a:avLst/>
          </a:prstGeom>
          <a:solidFill>
            <a:srgbClr val="FFC5CF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altLang="en-US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Forming an anion.</a:t>
            </a:r>
          </a:p>
        </p:txBody>
      </p:sp>
      <p:sp>
        <p:nvSpPr>
          <p:cNvPr id="199686" name="Arc 6"/>
          <p:cNvSpPr>
            <a:spLocks/>
          </p:cNvSpPr>
          <p:nvPr/>
        </p:nvSpPr>
        <p:spPr bwMode="auto">
          <a:xfrm>
            <a:off x="3967163" y="1851025"/>
            <a:ext cx="152400" cy="101600"/>
          </a:xfrm>
          <a:custGeom>
            <a:avLst/>
            <a:gdLst>
              <a:gd name="G0" fmla="+- 21600 0 0"/>
              <a:gd name="G1" fmla="+- 7269 0 0"/>
              <a:gd name="G2" fmla="+- 21600 0 0"/>
              <a:gd name="T0" fmla="*/ 1261 w 21600"/>
              <a:gd name="T1" fmla="*/ 14538 h 14538"/>
              <a:gd name="T2" fmla="*/ 1261 w 21600"/>
              <a:gd name="T3" fmla="*/ 0 h 14538"/>
              <a:gd name="T4" fmla="*/ 21600 w 21600"/>
              <a:gd name="T5" fmla="*/ 7269 h 14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4538" fill="none" extrusionOk="0">
                <a:moveTo>
                  <a:pt x="1259" y="14538"/>
                </a:moveTo>
                <a:cubicBezTo>
                  <a:pt x="426" y="12205"/>
                  <a:pt x="0" y="9746"/>
                  <a:pt x="0" y="7269"/>
                </a:cubicBezTo>
                <a:cubicBezTo>
                  <a:pt x="0" y="4791"/>
                  <a:pt x="426" y="2332"/>
                  <a:pt x="1259" y="-1"/>
                </a:cubicBezTo>
              </a:path>
              <a:path w="21600" h="14538" stroke="0" extrusionOk="0">
                <a:moveTo>
                  <a:pt x="1259" y="14538"/>
                </a:moveTo>
                <a:cubicBezTo>
                  <a:pt x="426" y="12205"/>
                  <a:pt x="0" y="9746"/>
                  <a:pt x="0" y="7269"/>
                </a:cubicBezTo>
                <a:cubicBezTo>
                  <a:pt x="0" y="4791"/>
                  <a:pt x="426" y="2332"/>
                  <a:pt x="1259" y="-1"/>
                </a:cubicBezTo>
                <a:lnTo>
                  <a:pt x="21600" y="726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9687" name="Line 7"/>
          <p:cNvSpPr>
            <a:spLocks noChangeShapeType="1"/>
          </p:cNvSpPr>
          <p:nvPr/>
        </p:nvSpPr>
        <p:spPr bwMode="auto">
          <a:xfrm>
            <a:off x="1914525" y="1901825"/>
            <a:ext cx="2065338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3976" name="Group 8"/>
          <p:cNvGrpSpPr>
            <a:grpSpLocks/>
          </p:cNvGrpSpPr>
          <p:nvPr/>
        </p:nvGrpSpPr>
        <p:grpSpPr bwMode="auto">
          <a:xfrm>
            <a:off x="830263" y="1687513"/>
            <a:ext cx="1760537" cy="1303337"/>
            <a:chOff x="523" y="1063"/>
            <a:chExt cx="1109" cy="821"/>
          </a:xfrm>
        </p:grpSpPr>
        <p:sp>
          <p:nvSpPr>
            <p:cNvPr id="199689" name="Oval 9"/>
            <p:cNvSpPr>
              <a:spLocks noChangeArrowheads="1"/>
            </p:cNvSpPr>
            <p:nvPr/>
          </p:nvSpPr>
          <p:spPr bwMode="auto">
            <a:xfrm>
              <a:off x="743" y="1063"/>
              <a:ext cx="256" cy="254"/>
            </a:xfrm>
            <a:prstGeom prst="ellips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rgbClr val="0099CC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9690" name="Rectangle 10"/>
            <p:cNvSpPr>
              <a:spLocks noChangeArrowheads="1"/>
            </p:cNvSpPr>
            <p:nvPr/>
          </p:nvSpPr>
          <p:spPr bwMode="auto">
            <a:xfrm>
              <a:off x="523" y="1464"/>
              <a:ext cx="844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altLang="en-US" sz="2400" b="1">
                  <a:solidFill>
                    <a:srgbClr val="000000"/>
                  </a:solidFill>
                  <a:latin typeface="Geneva" charset="0"/>
                </a:rPr>
                <a:t>F, 71 pm</a:t>
              </a:r>
              <a:endParaRPr lang="en-US" altLang="en-US" sz="2400" b="1">
                <a:solidFill>
                  <a:srgbClr val="037C03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99691" name="Rectangle 11"/>
            <p:cNvSpPr>
              <a:spLocks noChangeArrowheads="1"/>
            </p:cNvSpPr>
            <p:nvPr/>
          </p:nvSpPr>
          <p:spPr bwMode="auto">
            <a:xfrm>
              <a:off x="523" y="1694"/>
              <a:ext cx="1109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altLang="en-US" sz="2400" b="1">
                  <a:solidFill>
                    <a:srgbClr val="000000"/>
                  </a:solidFill>
                  <a:latin typeface="Geneva" charset="0"/>
                </a:rPr>
                <a:t>9e and 9p</a:t>
              </a:r>
              <a:endParaRPr lang="en-US" altLang="en-US" sz="2400" b="1">
                <a:solidFill>
                  <a:srgbClr val="037C03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83977" name="Group 12"/>
          <p:cNvGrpSpPr>
            <a:grpSpLocks/>
          </p:cNvGrpSpPr>
          <p:nvPr/>
        </p:nvGrpSpPr>
        <p:grpSpPr bwMode="auto">
          <a:xfrm>
            <a:off x="3668713" y="1485900"/>
            <a:ext cx="2217737" cy="1504950"/>
            <a:chOff x="2311" y="936"/>
            <a:chExt cx="1397" cy="948"/>
          </a:xfrm>
        </p:grpSpPr>
        <p:sp>
          <p:nvSpPr>
            <p:cNvPr id="199693" name="Oval 13"/>
            <p:cNvSpPr>
              <a:spLocks noChangeArrowheads="1"/>
            </p:cNvSpPr>
            <p:nvPr/>
          </p:nvSpPr>
          <p:spPr bwMode="auto">
            <a:xfrm>
              <a:off x="2674" y="936"/>
              <a:ext cx="455" cy="444"/>
            </a:xfrm>
            <a:prstGeom prst="ellips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rgbClr val="0099CC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9694" name="Rectangle 14"/>
            <p:cNvSpPr>
              <a:spLocks noChangeArrowheads="1"/>
            </p:cNvSpPr>
            <p:nvPr/>
          </p:nvSpPr>
          <p:spPr bwMode="auto">
            <a:xfrm>
              <a:off x="2311" y="1464"/>
              <a:ext cx="216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altLang="en-US" sz="2400" b="1">
                  <a:solidFill>
                    <a:srgbClr val="000000"/>
                  </a:solidFill>
                  <a:latin typeface="Geneva" charset="0"/>
                </a:rPr>
                <a:t>F</a:t>
              </a:r>
              <a:endParaRPr lang="en-US" altLang="en-US" sz="2400" b="1">
                <a:solidFill>
                  <a:srgbClr val="037C03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99695" name="Rectangle 15"/>
            <p:cNvSpPr>
              <a:spLocks noChangeArrowheads="1"/>
            </p:cNvSpPr>
            <p:nvPr/>
          </p:nvSpPr>
          <p:spPr bwMode="auto">
            <a:xfrm>
              <a:off x="2431" y="1408"/>
              <a:ext cx="184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altLang="en-US" sz="2400" b="1">
                  <a:solidFill>
                    <a:srgbClr val="000000"/>
                  </a:solidFill>
                  <a:latin typeface="Geneva" charset="0"/>
                </a:rPr>
                <a:t>-</a:t>
              </a:r>
              <a:endParaRPr lang="en-US" altLang="en-US" sz="2400" b="1">
                <a:solidFill>
                  <a:srgbClr val="037C03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99696" name="Rectangle 16"/>
            <p:cNvSpPr>
              <a:spLocks noChangeArrowheads="1"/>
            </p:cNvSpPr>
            <p:nvPr/>
          </p:nvSpPr>
          <p:spPr bwMode="auto">
            <a:xfrm>
              <a:off x="2550" y="1464"/>
              <a:ext cx="866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altLang="en-US" sz="2400" b="1">
                  <a:solidFill>
                    <a:srgbClr val="000000"/>
                  </a:solidFill>
                  <a:latin typeface="Geneva" charset="0"/>
                </a:rPr>
                <a:t>, 133 pm</a:t>
              </a:r>
              <a:endParaRPr lang="en-US" altLang="en-US" sz="2400" b="1">
                <a:solidFill>
                  <a:srgbClr val="037C03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99697" name="Rectangle 17"/>
            <p:cNvSpPr>
              <a:spLocks noChangeArrowheads="1"/>
            </p:cNvSpPr>
            <p:nvPr/>
          </p:nvSpPr>
          <p:spPr bwMode="auto">
            <a:xfrm>
              <a:off x="2311" y="1694"/>
              <a:ext cx="1397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altLang="en-US" sz="2400" b="1">
                  <a:solidFill>
                    <a:srgbClr val="000000"/>
                  </a:solidFill>
                  <a:latin typeface="Geneva" charset="0"/>
                </a:rPr>
                <a:t>10 e and 9 p</a:t>
              </a:r>
              <a:endParaRPr lang="en-US" altLang="en-US" sz="2400" b="1">
                <a:solidFill>
                  <a:srgbClr val="037C03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99698" name="Rectangle 18"/>
            <p:cNvSpPr>
              <a:spLocks noChangeArrowheads="1"/>
            </p:cNvSpPr>
            <p:nvPr/>
          </p:nvSpPr>
          <p:spPr bwMode="auto">
            <a:xfrm>
              <a:off x="2853" y="971"/>
              <a:ext cx="272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altLang="en-US" sz="3600" b="1">
                  <a:solidFill>
                    <a:srgbClr val="000000"/>
                  </a:solidFill>
                  <a:latin typeface="Geneva" charset="0"/>
                </a:rPr>
                <a:t>-</a:t>
              </a:r>
              <a:endParaRPr lang="en-US" altLang="en-US" sz="2400" b="1">
                <a:solidFill>
                  <a:srgbClr val="037C03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9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96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96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84" grpId="0" build="p" autoUpdateAnimBg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81000"/>
            <a:ext cx="7162800" cy="762000"/>
          </a:xfrm>
          <a:effectLst>
            <a:outerShdw dist="53882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US" altLang="en-US" sz="4000" smtClean="0">
                <a:solidFill>
                  <a:srgbClr val="EE9F1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Trends in Ion Sizes</a:t>
            </a:r>
            <a:endParaRPr lang="en-US" altLang="en-US" sz="4800" smtClean="0">
              <a:solidFill>
                <a:srgbClr val="FAFD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849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00" y="1219200"/>
            <a:ext cx="7442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0708" name="Text Box 4"/>
          <p:cNvSpPr txBox="1">
            <a:spLocks noChangeArrowheads="1"/>
          </p:cNvSpPr>
          <p:nvPr/>
        </p:nvSpPr>
        <p:spPr bwMode="auto">
          <a:xfrm>
            <a:off x="6537325" y="6132513"/>
            <a:ext cx="1390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18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Figure 8.13</a:t>
            </a:r>
            <a:endParaRPr lang="en-US" altLang="en-US" sz="2400" b="1">
              <a:solidFill>
                <a:srgbClr val="037C0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srgbClr val="F6FC0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Which is Bigger?</a:t>
            </a:r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4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Cl or Cl</a:t>
            </a:r>
            <a:r>
              <a:rPr lang="en-US" altLang="en-US" sz="4000" baseline="30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-</a:t>
            </a:r>
            <a:r>
              <a:rPr lang="en-US" altLang="en-US" sz="4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?</a:t>
            </a:r>
          </a:p>
          <a:p>
            <a:pPr>
              <a:defRPr/>
            </a:pPr>
            <a:r>
              <a:rPr lang="en-US" altLang="en-US" sz="4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K</a:t>
            </a:r>
            <a:r>
              <a:rPr lang="en-US" altLang="en-US" sz="4000" baseline="30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+</a:t>
            </a:r>
            <a:r>
              <a:rPr lang="en-US" altLang="en-US" sz="4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or K ?</a:t>
            </a:r>
          </a:p>
          <a:p>
            <a:pPr>
              <a:defRPr/>
            </a:pPr>
            <a:r>
              <a:rPr lang="en-US" altLang="en-US" sz="4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Ca or Ca</a:t>
            </a:r>
            <a:r>
              <a:rPr lang="en-US" altLang="en-US" sz="4000" baseline="30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+2</a:t>
            </a:r>
            <a:r>
              <a:rPr lang="en-US" altLang="en-US" sz="4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?</a:t>
            </a:r>
          </a:p>
          <a:p>
            <a:pPr>
              <a:defRPr/>
            </a:pPr>
            <a:r>
              <a:rPr lang="en-US" altLang="en-US" sz="4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I</a:t>
            </a:r>
            <a:r>
              <a:rPr lang="en-US" altLang="en-US" sz="4000" baseline="30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-</a:t>
            </a:r>
            <a:r>
              <a:rPr lang="en-US" altLang="en-US" sz="4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or Br</a:t>
            </a:r>
            <a:r>
              <a:rPr lang="en-US" altLang="en-US" sz="4000" baseline="30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-</a:t>
            </a:r>
            <a:r>
              <a:rPr lang="en-US" altLang="en-US" sz="4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?</a:t>
            </a:r>
          </a:p>
          <a:p>
            <a:pPr>
              <a:buFontTx/>
              <a:buNone/>
              <a:defRPr/>
            </a:pPr>
            <a:endParaRPr lang="en-US" altLang="en-US" sz="400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210948" name="Picture 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panther.wav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7010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1" name="Picture 5" descr="head"/>
          <p:cNvPicPr>
            <a:picLocks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457200"/>
            <a:ext cx="1295400" cy="1190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2" fill="hold"/>
                                        <p:tgtEl>
                                          <p:spTgt spid="2109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0948"/>
                </p:tgtEl>
              </p:cMediaNode>
            </p:audio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33800" y="2628900"/>
            <a:ext cx="5105400" cy="3009900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  <a:defRPr/>
            </a:pPr>
            <a:r>
              <a:rPr lang="en-US" altLang="en-US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Mg (g)  +  </a:t>
            </a:r>
            <a:r>
              <a:rPr lang="en-US" altLang="en-US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738 kJ</a:t>
            </a:r>
            <a:r>
              <a:rPr lang="en-US" altLang="en-US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 ---&gt;  Mg</a:t>
            </a:r>
            <a:r>
              <a:rPr lang="en-US" altLang="en-US" baseline="30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+</a:t>
            </a:r>
            <a:r>
              <a:rPr lang="en-US" altLang="en-US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(g) + e-</a:t>
            </a:r>
          </a:p>
          <a:p>
            <a:pPr algn="ctr">
              <a:lnSpc>
                <a:spcPct val="100000"/>
              </a:lnSpc>
              <a:buFontTx/>
              <a:buNone/>
              <a:defRPr/>
            </a:pPr>
            <a:r>
              <a:rPr lang="en-US" altLang="en-US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This is called the FIRST ionization energy because we removed only the OUTERMOST electron</a:t>
            </a:r>
          </a:p>
        </p:txBody>
      </p:sp>
      <p:sp>
        <p:nvSpPr>
          <p:cNvPr id="202755" name="Text Box 3"/>
          <p:cNvSpPr txBox="1">
            <a:spLocks noChangeArrowheads="1"/>
          </p:cNvSpPr>
          <p:nvPr/>
        </p:nvSpPr>
        <p:spPr bwMode="auto">
          <a:xfrm>
            <a:off x="1143000" y="5257800"/>
            <a:ext cx="710882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en-US" sz="24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Mg</a:t>
            </a:r>
            <a:r>
              <a:rPr lang="en-US" altLang="en-US" sz="2400" b="1" baseline="30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+ </a:t>
            </a:r>
            <a:r>
              <a:rPr lang="en-US" altLang="en-US" sz="24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(g)  +  </a:t>
            </a:r>
            <a:r>
              <a:rPr lang="en-US" altLang="en-US" sz="2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1451 kJ</a:t>
            </a:r>
            <a:r>
              <a:rPr lang="en-US" altLang="en-US" sz="24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---&gt;  Mg</a:t>
            </a:r>
            <a:r>
              <a:rPr lang="en-US" altLang="en-US" sz="2400" b="1" baseline="30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2+</a:t>
            </a:r>
            <a:r>
              <a:rPr lang="en-US" altLang="en-US" sz="24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(g) + e-</a:t>
            </a:r>
          </a:p>
          <a:p>
            <a:pPr algn="ctr">
              <a:defRPr/>
            </a:pPr>
            <a:r>
              <a:rPr lang="en-US" altLang="en-US" sz="24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This is the SECOND IE.</a:t>
            </a:r>
            <a:endParaRPr lang="en-US" altLang="en-US" sz="240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" panose="02020603050405020304" pitchFamily="18" charset="0"/>
            </a:endParaRPr>
          </a:p>
          <a:p>
            <a:pPr>
              <a:defRPr/>
            </a:pPr>
            <a:endParaRPr lang="en-US" altLang="en-US" sz="2400" b="1">
              <a:solidFill>
                <a:srgbClr val="037C0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2757" name="Rectangle 5"/>
          <p:cNvSpPr>
            <a:spLocks noChangeArrowheads="1"/>
          </p:cNvSpPr>
          <p:nvPr/>
        </p:nvSpPr>
        <p:spPr bwMode="auto">
          <a:xfrm>
            <a:off x="533400" y="1524000"/>
            <a:ext cx="7848600" cy="990600"/>
          </a:xfrm>
          <a:prstGeom prst="rect">
            <a:avLst/>
          </a:prstGeom>
          <a:solidFill>
            <a:srgbClr val="FCFEB9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2758" name="Rectangle 6"/>
          <p:cNvSpPr>
            <a:spLocks noChangeArrowheads="1"/>
          </p:cNvSpPr>
          <p:nvPr/>
        </p:nvSpPr>
        <p:spPr bwMode="auto">
          <a:xfrm>
            <a:off x="685800" y="1600200"/>
            <a:ext cx="76962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/>
          <a:lstStyle>
            <a:lvl1pPr marL="2857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43050" indent="-1714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00250" indent="-17145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57450" indent="-17145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14650" indent="-17145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71850" indent="-17145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29050" indent="-17145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buFontTx/>
              <a:buNone/>
              <a:defRPr/>
            </a:pPr>
            <a:r>
              <a:rPr lang="en-US" altLang="en-US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IE = energy required to remove an electron from an atom (in the gas phase).</a:t>
            </a:r>
          </a:p>
        </p:txBody>
      </p:sp>
      <p:sp>
        <p:nvSpPr>
          <p:cNvPr id="202759" name="Rectangle 7"/>
          <p:cNvSpPr>
            <a:spLocks noGrp="1" noChangeArrowheads="1"/>
          </p:cNvSpPr>
          <p:nvPr>
            <p:ph type="title"/>
          </p:nvPr>
        </p:nvSpPr>
        <p:spPr>
          <a:xfrm>
            <a:off x="990600" y="381000"/>
            <a:ext cx="7162800" cy="685800"/>
          </a:xfrm>
          <a:solidFill>
            <a:srgbClr val="C8FEC8"/>
          </a:solidFill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US" altLang="en-US" sz="320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Ionization Energy</a:t>
            </a:r>
            <a:endParaRPr lang="en-US" altLang="en-US" sz="280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aphicFrame>
        <p:nvGraphicFramePr>
          <p:cNvPr id="87047" name="Object 8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0" y="3352800"/>
          <a:ext cx="3630613" cy="150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48" name="QuickTime Movie" r:id="rId3" imgW="2688559" imgH="1113897" progId="PlayerFrameClass">
                  <p:embed/>
                </p:oleObj>
              </mc:Choice>
              <mc:Fallback>
                <p:oleObj name="QuickTime Movie" r:id="rId3" imgW="2688559" imgH="1113897" progId="PlayerFrameClass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352800"/>
                        <a:ext cx="3630613" cy="1504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2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55" grpId="0" autoUpdateAnimBg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ChangeArrowheads="1"/>
          </p:cNvSpPr>
          <p:nvPr/>
        </p:nvSpPr>
        <p:spPr bwMode="auto">
          <a:xfrm>
            <a:off x="609600" y="1295400"/>
            <a:ext cx="5029200" cy="1371600"/>
          </a:xfrm>
          <a:prstGeom prst="rect">
            <a:avLst/>
          </a:prstGeom>
          <a:solidFill>
            <a:srgbClr val="FFC5CF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title"/>
          </p:nvPr>
        </p:nvSpPr>
        <p:spPr>
          <a:xfrm>
            <a:off x="990600" y="304800"/>
            <a:ext cx="7086600" cy="762000"/>
          </a:xfrm>
          <a:solidFill>
            <a:srgbClr val="FCFEB9"/>
          </a:solidFill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US" altLang="en-US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Trends in Ionization Energy</a:t>
            </a:r>
            <a:endParaRPr lang="en-US" altLang="en-US" sz="400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0378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62000" y="1295400"/>
            <a:ext cx="4953000" cy="4495800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US" altLang="en-US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IE increases across a period because the positive charge increases.</a:t>
            </a:r>
          </a:p>
          <a:p>
            <a:pPr>
              <a:lnSpc>
                <a:spcPct val="100000"/>
              </a:lnSpc>
              <a:defRPr/>
            </a:pPr>
            <a:r>
              <a:rPr lang="en-US" altLang="en-US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Metals lose electrons more easily than nonmetals.</a:t>
            </a:r>
          </a:p>
          <a:p>
            <a:pPr>
              <a:lnSpc>
                <a:spcPct val="100000"/>
              </a:lnSpc>
              <a:defRPr/>
            </a:pPr>
            <a:r>
              <a:rPr lang="en-US" altLang="en-US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Nonmetals lose electrons with difficulty (they like to GAIN electrons).</a:t>
            </a:r>
          </a:p>
        </p:txBody>
      </p:sp>
      <p:pic>
        <p:nvPicPr>
          <p:cNvPr id="88069" name="Picture 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300" y="1765300"/>
            <a:ext cx="2540000" cy="3492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3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37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3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80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7620000" cy="1143000"/>
          </a:xfrm>
          <a:effectLst>
            <a:outerShdw dist="71842" dir="2700000" algn="ctr" rotWithShape="0">
              <a:srgbClr val="FFFFFF"/>
            </a:outerShdw>
          </a:effectLst>
        </p:spPr>
        <p:txBody>
          <a:bodyPr/>
          <a:lstStyle/>
          <a:p>
            <a:pPr>
              <a:defRPr/>
            </a:pPr>
            <a:r>
              <a:rPr lang="en-US" altLang="en-US" sz="4400" smtClean="0">
                <a:solidFill>
                  <a:srgbClr val="063D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Electro</a:t>
            </a:r>
            <a:r>
              <a:rPr lang="en-US" altLang="en-US" sz="44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magnetic</a:t>
            </a:r>
            <a:r>
              <a:rPr lang="en-US" altLang="en-US" sz="440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altLang="en-US" sz="44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Spectrum</a:t>
            </a:r>
            <a:endParaRPr lang="en-US" altLang="en-US" smtClean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104313" cy="359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685800" y="5638800"/>
            <a:ext cx="7239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 increasing energy, R</a:t>
            </a:r>
            <a:r>
              <a:rPr lang="en-US" altLang="en-US">
                <a:solidFill>
                  <a:srgbClr val="F3A00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  <a:r>
              <a:rPr lang="en-US" altLang="en-US">
                <a:solidFill>
                  <a:srgbClr val="F5FB0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</a:t>
            </a:r>
            <a:r>
              <a:rPr lang="en-US" altLang="en-US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>
                <a:solidFill>
                  <a:srgbClr val="1CE22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</a:t>
            </a:r>
            <a:r>
              <a:rPr lang="en-US" altLang="en-US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>
                <a:solidFill>
                  <a:srgbClr val="2983D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</a:t>
            </a:r>
            <a:r>
              <a:rPr lang="en-US" altLang="en-US">
                <a:solidFill>
                  <a:srgbClr val="BE407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  <a:r>
              <a:rPr lang="en-US" altLang="en-US">
                <a:solidFill>
                  <a:srgbClr val="C03BC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 autoUpdateAnimBg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ChangeArrowheads="1"/>
          </p:cNvSpPr>
          <p:nvPr/>
        </p:nvSpPr>
        <p:spPr bwMode="auto">
          <a:xfrm>
            <a:off x="685800" y="1905000"/>
            <a:ext cx="4876800" cy="1066800"/>
          </a:xfrm>
          <a:prstGeom prst="rect">
            <a:avLst/>
          </a:prstGeom>
          <a:solidFill>
            <a:srgbClr val="FFC5CF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title"/>
          </p:nvPr>
        </p:nvSpPr>
        <p:spPr>
          <a:xfrm>
            <a:off x="914400" y="685800"/>
            <a:ext cx="7086600" cy="762000"/>
          </a:xfrm>
          <a:solidFill>
            <a:srgbClr val="FCFEB9"/>
          </a:solidFill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US" altLang="en-US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Trends in Ionization Energy</a:t>
            </a:r>
            <a:endParaRPr lang="en-US" altLang="en-US" sz="400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048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62000" y="1828800"/>
            <a:ext cx="4876800" cy="3352800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US" altLang="en-US" sz="36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IE increases UP a group </a:t>
            </a:r>
          </a:p>
          <a:p>
            <a:pPr>
              <a:lnSpc>
                <a:spcPct val="100000"/>
              </a:lnSpc>
              <a:defRPr/>
            </a:pPr>
            <a:r>
              <a:rPr lang="en-US" altLang="en-US" sz="36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Because size increases (Shielding Effect)</a:t>
            </a:r>
          </a:p>
          <a:p>
            <a:pPr>
              <a:lnSpc>
                <a:spcPct val="100000"/>
              </a:lnSpc>
              <a:buFontTx/>
              <a:buNone/>
              <a:defRPr/>
            </a:pPr>
            <a:endParaRPr lang="en-US" altLang="en-US" sz="360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89093" name="Picture 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300" y="1765300"/>
            <a:ext cx="2540000" cy="3492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F6FC0E"/>
                </a:solidFill>
              </a:rPr>
              <a:t>Which has a higher 1</a:t>
            </a:r>
            <a:r>
              <a:rPr lang="en-US" altLang="en-US" baseline="30000" smtClean="0">
                <a:solidFill>
                  <a:srgbClr val="F6FC0E"/>
                </a:solidFill>
              </a:rPr>
              <a:t>st</a:t>
            </a:r>
            <a:r>
              <a:rPr lang="en-US" altLang="en-US" smtClean="0">
                <a:solidFill>
                  <a:srgbClr val="F6FC0E"/>
                </a:solidFill>
              </a:rPr>
              <a:t> ionization energy?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4400" smtClean="0"/>
              <a:t>Mg or Ca ?</a:t>
            </a:r>
          </a:p>
          <a:p>
            <a:r>
              <a:rPr lang="en-US" altLang="en-US" sz="4400" smtClean="0"/>
              <a:t>Al or S ?</a:t>
            </a:r>
          </a:p>
          <a:p>
            <a:r>
              <a:rPr lang="en-US" altLang="en-US" sz="4400" smtClean="0"/>
              <a:t>Cs or Ba ?</a:t>
            </a:r>
          </a:p>
        </p:txBody>
      </p:sp>
      <p:pic>
        <p:nvPicPr>
          <p:cNvPr id="211972" name="Picture 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explosion.wav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7162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35" fill="hold"/>
                                        <p:tgtEl>
                                          <p:spTgt spid="2119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1972"/>
                </p:tgtEl>
              </p:cMediaNode>
            </p:audio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62000"/>
            <a:ext cx="7315200" cy="838200"/>
          </a:xfrm>
        </p:spPr>
        <p:txBody>
          <a:bodyPr/>
          <a:lstStyle/>
          <a:p>
            <a:pPr>
              <a:defRPr/>
            </a:pPr>
            <a:r>
              <a:rPr lang="en-US" altLang="en-US" sz="5400" smtClean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Electronegativity, </a:t>
            </a:r>
            <a:r>
              <a:rPr lang="en-US" altLang="en-US" sz="5400" smtClean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anose="05050102010706020507" pitchFamily="18" charset="2"/>
              </a:rPr>
              <a:t></a:t>
            </a:r>
            <a:endParaRPr lang="en-US" altLang="en-US" sz="6000" smtClean="0">
              <a:solidFill>
                <a:srgbClr val="FAFD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ymbol" panose="05050102010706020507" pitchFamily="18" charset="2"/>
            </a:endParaRPr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676400"/>
            <a:ext cx="7162800" cy="16764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altLang="en-US" sz="4400" smtClean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anose="05050102010706020507" pitchFamily="18" charset="2"/>
              </a:rPr>
              <a:t></a:t>
            </a:r>
            <a:r>
              <a:rPr lang="en-US" altLang="en-US" sz="2800" smtClean="0">
                <a:effectLst>
                  <a:outerShdw blurRad="38100" dist="38100" dir="2700000" algn="tl">
                    <a:srgbClr val="FFFFFF"/>
                  </a:outerShdw>
                </a:effectLst>
                <a:latin typeface="Helvetica" panose="020B0604020202020204" pitchFamily="34" charset="0"/>
              </a:rPr>
              <a:t> is a measure of the ability of an atom in a molecule to attract electrons to itself.</a:t>
            </a:r>
          </a:p>
          <a:p>
            <a:pPr>
              <a:buFontTx/>
              <a:buNone/>
              <a:defRPr/>
            </a:pPr>
            <a:endParaRPr lang="en-US" altLang="en-US" sz="2800" smtClean="0">
              <a:effectLst>
                <a:outerShdw blurRad="38100" dist="38100" dir="2700000" algn="tl">
                  <a:srgbClr val="FFFFFF"/>
                </a:outerShdw>
              </a:effectLst>
              <a:latin typeface="Helvetica" panose="020B0604020202020204" pitchFamily="34" charset="0"/>
            </a:endParaRPr>
          </a:p>
          <a:p>
            <a:pPr>
              <a:buFontTx/>
              <a:buNone/>
              <a:defRPr/>
            </a:pPr>
            <a:endParaRPr lang="en-US" altLang="en-US" sz="2800" smtClean="0">
              <a:effectLst>
                <a:outerShdw blurRad="38100" dist="38100" dir="2700000" algn="tl">
                  <a:srgbClr val="FFFFFF"/>
                </a:outerShdw>
              </a:effectLst>
              <a:latin typeface="Helvetica" panose="020B0604020202020204" pitchFamily="34" charset="0"/>
            </a:endParaRPr>
          </a:p>
          <a:p>
            <a:pPr>
              <a:defRPr/>
            </a:pPr>
            <a:endParaRPr lang="en-US" altLang="en-US" sz="2800" smtClean="0">
              <a:effectLst>
                <a:outerShdw blurRad="38100" dist="38100" dir="2700000" algn="tl">
                  <a:srgbClr val="FFFFFF"/>
                </a:outerShdw>
              </a:effectLst>
              <a:latin typeface="Helvetica" panose="020B0604020202020204" pitchFamily="34" charset="0"/>
            </a:endParaRPr>
          </a:p>
        </p:txBody>
      </p:sp>
      <p:sp>
        <p:nvSpPr>
          <p:cNvPr id="212996" name="Text Box 4"/>
          <p:cNvSpPr txBox="1">
            <a:spLocks noChangeArrowheads="1"/>
          </p:cNvSpPr>
          <p:nvPr/>
        </p:nvSpPr>
        <p:spPr bwMode="auto">
          <a:xfrm>
            <a:off x="1219200" y="3886200"/>
            <a:ext cx="3844925" cy="1373188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b="1">
                <a:solidFill>
                  <a:srgbClr val="00279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anose="020B0604020202020204" pitchFamily="34" charset="0"/>
              </a:rPr>
              <a:t>Concept proposed by</a:t>
            </a:r>
          </a:p>
          <a:p>
            <a:pPr>
              <a:defRPr/>
            </a:pPr>
            <a:r>
              <a:rPr lang="en-US" altLang="en-US" b="1">
                <a:solidFill>
                  <a:srgbClr val="00279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anose="020B0604020202020204" pitchFamily="34" charset="0"/>
              </a:rPr>
              <a:t>Linus Pauling</a:t>
            </a:r>
          </a:p>
          <a:p>
            <a:pPr>
              <a:defRPr/>
            </a:pPr>
            <a:r>
              <a:rPr lang="en-US" altLang="en-US" b="1">
                <a:solidFill>
                  <a:srgbClr val="00279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anose="020B0604020202020204" pitchFamily="34" charset="0"/>
              </a:rPr>
              <a:t>1901-1994</a:t>
            </a:r>
            <a:endParaRPr lang="en-US" altLang="en-US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Helvetica" panose="020B0604020202020204" pitchFamily="34" charset="0"/>
            </a:endParaRPr>
          </a:p>
        </p:txBody>
      </p:sp>
      <p:pic>
        <p:nvPicPr>
          <p:cNvPr id="2129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743200"/>
            <a:ext cx="3448050" cy="38989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2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2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996" grpId="0" autoUpdateAnimBg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7162800" cy="1143000"/>
          </a:xfrm>
        </p:spPr>
        <p:txBody>
          <a:bodyPr/>
          <a:lstStyle/>
          <a:p>
            <a:r>
              <a:rPr lang="en-US" altLang="en-US" smtClean="0">
                <a:solidFill>
                  <a:srgbClr val="F6FC0E"/>
                </a:solidFill>
                <a:latin typeface="Comic Sans MS" panose="030F0702030302020204" pitchFamily="66" charset="0"/>
              </a:rPr>
              <a:t>Periodic Trends: Electronegativity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752600"/>
            <a:ext cx="7162800" cy="4343400"/>
          </a:xfrm>
        </p:spPr>
        <p:txBody>
          <a:bodyPr/>
          <a:lstStyle/>
          <a:p>
            <a:r>
              <a:rPr lang="en-US" altLang="en-US" sz="3200" i="1" smtClean="0"/>
              <a:t>In a group:</a:t>
            </a:r>
            <a:r>
              <a:rPr lang="en-US" altLang="en-US" sz="3200" smtClean="0"/>
              <a:t>  Atoms with fewer energy levels can attract electrons better (less shielding).  So, electronegativity </a:t>
            </a:r>
            <a:r>
              <a:rPr lang="en-US" altLang="en-US" sz="3200" smtClean="0">
                <a:solidFill>
                  <a:schemeClr val="hlink"/>
                </a:solidFill>
              </a:rPr>
              <a:t>increases UP</a:t>
            </a:r>
            <a:r>
              <a:rPr lang="en-US" altLang="en-US" sz="3200" smtClean="0"/>
              <a:t> a group of elements.</a:t>
            </a:r>
          </a:p>
          <a:p>
            <a:r>
              <a:rPr lang="en-US" altLang="en-US" sz="3200" i="1" smtClean="0"/>
              <a:t>In a period:</a:t>
            </a:r>
            <a:r>
              <a:rPr lang="en-US" altLang="en-US" sz="3200" smtClean="0"/>
              <a:t>  More protons, while the energy levels are the same, means atoms can better attract electrons.  So, electronegativity </a:t>
            </a:r>
            <a:r>
              <a:rPr lang="en-US" altLang="en-US" sz="3200" smtClean="0">
                <a:solidFill>
                  <a:schemeClr val="hlink"/>
                </a:solidFill>
              </a:rPr>
              <a:t>increases RIGHT</a:t>
            </a:r>
            <a:r>
              <a:rPr lang="en-US" altLang="en-US" sz="3200" smtClean="0"/>
              <a:t> in a period of elements.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04800"/>
            <a:ext cx="7162800" cy="914400"/>
          </a:xfrm>
        </p:spPr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srgbClr val="F6FC0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Electronegativity</a:t>
            </a:r>
            <a:endParaRPr lang="en-US" altLang="en-US" smtClean="0">
              <a:solidFill>
                <a:srgbClr val="F6FC0E"/>
              </a:solidFill>
            </a:endParaRPr>
          </a:p>
        </p:txBody>
      </p:sp>
      <p:pic>
        <p:nvPicPr>
          <p:cNvPr id="931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" y="1587500"/>
            <a:ext cx="8051800" cy="48895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F6FC0E"/>
                </a:solidFill>
              </a:rPr>
              <a:t>Which is more electronegative?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4800" smtClean="0"/>
              <a:t>F or Cl  ?</a:t>
            </a:r>
          </a:p>
          <a:p>
            <a:r>
              <a:rPr lang="en-US" altLang="en-US" sz="4800" smtClean="0"/>
              <a:t>Na or K  ?</a:t>
            </a:r>
          </a:p>
          <a:p>
            <a:r>
              <a:rPr lang="en-US" altLang="en-US" sz="4800" smtClean="0"/>
              <a:t>Sn or I ?</a:t>
            </a:r>
          </a:p>
          <a:p>
            <a:pPr>
              <a:buFontTx/>
              <a:buNone/>
            </a:pPr>
            <a:endParaRPr lang="en-US" altLang="en-US" sz="4800" smtClean="0"/>
          </a:p>
        </p:txBody>
      </p:sp>
      <p:pic>
        <p:nvPicPr>
          <p:cNvPr id="216068" name="Picture 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DOH!.WAV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708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069" name="Text Box 5"/>
          <p:cNvSpPr txBox="1">
            <a:spLocks noChangeArrowheads="1"/>
          </p:cNvSpPr>
          <p:nvPr/>
        </p:nvSpPr>
        <p:spPr bwMode="auto">
          <a:xfrm>
            <a:off x="4800600" y="1905000"/>
            <a:ext cx="2362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3" fill="hold"/>
                                        <p:tgtEl>
                                          <p:spTgt spid="2160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6068"/>
                </p:tgtEl>
              </p:cMediaNode>
            </p:audio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 End !!!!!!!!!!!!!!!!!!!</a:t>
            </a:r>
          </a:p>
        </p:txBody>
      </p:sp>
      <p:pic>
        <p:nvPicPr>
          <p:cNvPr id="95235" name="Picture 6" descr="head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62800" y="228600"/>
            <a:ext cx="1295400" cy="1190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5236" name="Picture 8" descr="head"/>
          <p:cNvPicPr>
            <a:picLocks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228600"/>
            <a:ext cx="1295400" cy="1190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5237" name="Picture 11" descr="billnye"/>
          <p:cNvPicPr>
            <a:picLocks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95600" y="1905000"/>
            <a:ext cx="3416300" cy="46243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2461" name="billnye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858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378" fill="hold"/>
                                        <p:tgtEl>
                                          <p:spTgt spid="2324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2461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419600" y="304800"/>
            <a:ext cx="4038600" cy="1143000"/>
          </a:xfrm>
        </p:spPr>
        <p:txBody>
          <a:bodyPr/>
          <a:lstStyle/>
          <a:p>
            <a:pPr algn="l">
              <a:defRPr/>
            </a:pPr>
            <a:r>
              <a:rPr lang="en-US" altLang="en-US" sz="32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Excited Gases </a:t>
            </a:r>
            <a:br>
              <a:rPr lang="en-US" altLang="en-US" sz="32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</a:br>
            <a:r>
              <a:rPr lang="en-US" altLang="en-US" sz="32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&amp; Atomic Structure</a:t>
            </a:r>
            <a:endParaRPr lang="en-US" altLang="en-US" smtClean="0"/>
          </a:p>
        </p:txBody>
      </p:sp>
      <p:pic>
        <p:nvPicPr>
          <p:cNvPr id="16387" name="Picture 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300" y="1631950"/>
            <a:ext cx="5092700" cy="3594100"/>
          </a:xfrm>
          <a:prstGeom prst="rect">
            <a:avLst/>
          </a:prstGeom>
          <a:noFill/>
          <a:ln w="25400">
            <a:solidFill>
              <a:srgbClr val="FCFEB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152400"/>
            <a:ext cx="4216400" cy="44577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28" name="firework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0" name="07M01AN1.avi">
            <a:hlinkClick r:id="" action="ppaction://media"/>
          </p:cNvPr>
          <p:cNvPicPr>
            <a:picLocks noRot="1" noChangeAspect="1" noChangeArrowheads="1"/>
          </p:cNvPicPr>
          <p:nvPr>
            <p:ph idx="1"/>
            <a:videoFile r:link="rId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4800600"/>
            <a:ext cx="2667000" cy="19494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15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8" dur="1" fill="hold"/>
                                        <p:tgtEl>
                                          <p:spTgt spid="215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528"/>
                </p:tgtEl>
              </p:cMediaNode>
            </p:audio>
            <p:video>
              <p:cMediaNode>
                <p:cTn id="10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1530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Microsoft Office 98">
  <a:themeElements>
    <a:clrScheme name="">
      <a:dk1>
        <a:srgbClr val="000000"/>
      </a:dk1>
      <a:lt1>
        <a:srgbClr val="00279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AAACCD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Microsoft Office 9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800" b="0" i="0" u="none" strike="noStrike" cap="none" normalizeH="0" baseline="0" smtClean="0">
            <a:ln>
              <a:noFill/>
            </a:ln>
            <a:solidFill>
              <a:srgbClr val="FAFD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800" b="0" i="0" u="none" strike="noStrike" cap="none" normalizeH="0" baseline="0" smtClean="0">
            <a:ln>
              <a:noFill/>
            </a:ln>
            <a:solidFill>
              <a:srgbClr val="FAFD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</a:defRPr>
        </a:defPPr>
      </a:lstStyle>
    </a:lnDef>
  </a:objectDefaults>
  <a:extraClrSchemeLst>
    <a:extraClrScheme>
      <a:clrScheme name="Microsoft Office 9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crosoft Office 98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2194</TotalTime>
  <Pages>52</Pages>
  <Words>3043</Words>
  <Application>Microsoft Office PowerPoint</Application>
  <PresentationFormat>Letter Paper (8.5x11 in)</PresentationFormat>
  <Paragraphs>397</Paragraphs>
  <Slides>86</Slides>
  <Notes>4</Notes>
  <HiddenSlides>0</HiddenSlides>
  <MMClips>23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86</vt:i4>
      </vt:variant>
    </vt:vector>
  </HeadingPairs>
  <TitlesOfParts>
    <vt:vector size="95" baseType="lpstr">
      <vt:lpstr>Arial</vt:lpstr>
      <vt:lpstr>Times</vt:lpstr>
      <vt:lpstr>Comic Sans MS</vt:lpstr>
      <vt:lpstr>Helvetica</vt:lpstr>
      <vt:lpstr>Symbol</vt:lpstr>
      <vt:lpstr>BrushScrD</vt:lpstr>
      <vt:lpstr>Geneva</vt:lpstr>
      <vt:lpstr>Microsoft Office 98</vt:lpstr>
      <vt:lpstr>QuickTime Movie</vt:lpstr>
      <vt:lpstr>Modern Atomic Theory (a.k.a. the electron chapter!)</vt:lpstr>
      <vt:lpstr>ELECTROMAGNETIC RADIATION</vt:lpstr>
      <vt:lpstr>Electromagnetic radiation.</vt:lpstr>
      <vt:lpstr>Electromagnetic Radiation</vt:lpstr>
      <vt:lpstr>Electromagnetic Radiation</vt:lpstr>
      <vt:lpstr>Electromagnetic Radiation</vt:lpstr>
      <vt:lpstr>Electromagnetic Spectrum</vt:lpstr>
      <vt:lpstr>Electromagnetic Spectrum</vt:lpstr>
      <vt:lpstr>Excited Gases  &amp; Atomic Structure</vt:lpstr>
      <vt:lpstr>Atomic Line Emission Spectra and Niels Bohr</vt:lpstr>
      <vt:lpstr>Spectrum of White Light</vt:lpstr>
      <vt:lpstr>Line Emission Spectra  of Excited Atoms</vt:lpstr>
      <vt:lpstr>Spectrum of  Excited Hydrogen Gas</vt:lpstr>
      <vt:lpstr>Line Spectra of Other Elements</vt:lpstr>
      <vt:lpstr>The Electric Pickle</vt:lpstr>
      <vt:lpstr>Light Spectrum Lab!</vt:lpstr>
      <vt:lpstr>Light Spectrum Lab!</vt:lpstr>
      <vt:lpstr>Light Spectrum Lab!</vt:lpstr>
      <vt:lpstr>Atomic Spectra</vt:lpstr>
      <vt:lpstr>Atomic Spectra and Bohr</vt:lpstr>
      <vt:lpstr>Quantum or Wave Mechanics</vt:lpstr>
      <vt:lpstr>Heisenberg Uncertainty Principle</vt:lpstr>
      <vt:lpstr>Arrangement of Electrons in Atoms</vt:lpstr>
      <vt:lpstr>QUANTUM NUMBERS</vt:lpstr>
      <vt:lpstr>QUANTUM NUMBERS</vt:lpstr>
      <vt:lpstr>Energy Levels</vt:lpstr>
      <vt:lpstr>Energy Levels</vt:lpstr>
      <vt:lpstr>Relative sizes of the spherical 1s, 2s, and 3s orbitals of hydrogen.</vt:lpstr>
      <vt:lpstr>Types of Orbitals</vt:lpstr>
      <vt:lpstr>Types of Orbitals (l)</vt:lpstr>
      <vt:lpstr>p Orbitals</vt:lpstr>
      <vt:lpstr>p Orbitals</vt:lpstr>
      <vt:lpstr>d Orbitals</vt:lpstr>
      <vt:lpstr>The shapes and labels of the five 3d orbitals.</vt:lpstr>
      <vt:lpstr>f Orbitals</vt:lpstr>
      <vt:lpstr>Diagonal Rule</vt:lpstr>
      <vt:lpstr>Diagonal Rule</vt:lpstr>
      <vt:lpstr>Why are d and f orbitals always in lower energy levels?</vt:lpstr>
      <vt:lpstr>PowerPoint Presentation</vt:lpstr>
      <vt:lpstr>Electron Configurations</vt:lpstr>
      <vt:lpstr>Electron Configurations</vt:lpstr>
      <vt:lpstr>Let’s Try It!</vt:lpstr>
      <vt:lpstr>An excited lithium atom emitting a photon of red light to drop to a lower energy state.</vt:lpstr>
      <vt:lpstr>An excited H atom returns to a lower energy level.</vt:lpstr>
      <vt:lpstr>Orbitals and the Periodic Table</vt:lpstr>
      <vt:lpstr>Shorthand Notation</vt:lpstr>
      <vt:lpstr>Shorthand Notation</vt:lpstr>
      <vt:lpstr>Shorthand Notation</vt:lpstr>
      <vt:lpstr>Practice Shorthand Notation</vt:lpstr>
      <vt:lpstr>Valence Electrons</vt:lpstr>
      <vt:lpstr>Rules of the Game</vt:lpstr>
      <vt:lpstr>Keep an Eye On Those Ions!</vt:lpstr>
      <vt:lpstr>Keep an Eye On Those Ions!</vt:lpstr>
      <vt:lpstr>Keep an Eye On Those Ions!</vt:lpstr>
      <vt:lpstr>Try Some Ions!</vt:lpstr>
      <vt:lpstr>Exceptions to the Aufbau Principle</vt:lpstr>
      <vt:lpstr>Exceptions to the Aufbau Principle</vt:lpstr>
      <vt:lpstr>Exceptions to the Aufbau Principle</vt:lpstr>
      <vt:lpstr>Exceptions to the Aufbau Principle</vt:lpstr>
      <vt:lpstr>Try These!</vt:lpstr>
      <vt:lpstr>Orbital Diagrams</vt:lpstr>
      <vt:lpstr>Orbital Diagrams</vt:lpstr>
      <vt:lpstr>Lithium</vt:lpstr>
      <vt:lpstr>Carbon</vt:lpstr>
      <vt:lpstr>Lanthanide Element Configurations</vt:lpstr>
      <vt:lpstr>Draw these orbital diagrams!</vt:lpstr>
      <vt:lpstr>Ion Configurations</vt:lpstr>
      <vt:lpstr>General Periodic Trends</vt:lpstr>
      <vt:lpstr>Atomic Size</vt:lpstr>
      <vt:lpstr>Atomic Size</vt:lpstr>
      <vt:lpstr>Which is Bigger?</vt:lpstr>
      <vt:lpstr>Ion Sizes</vt:lpstr>
      <vt:lpstr>Ion Sizes</vt:lpstr>
      <vt:lpstr>Ion Sizes</vt:lpstr>
      <vt:lpstr>Ion Sizes</vt:lpstr>
      <vt:lpstr>Trends in Ion Sizes</vt:lpstr>
      <vt:lpstr>Which is Bigger?</vt:lpstr>
      <vt:lpstr>Ionization Energy</vt:lpstr>
      <vt:lpstr>Trends in Ionization Energy</vt:lpstr>
      <vt:lpstr>Trends in Ionization Energy</vt:lpstr>
      <vt:lpstr>Which has a higher 1st ionization energy?</vt:lpstr>
      <vt:lpstr>Electronegativity, </vt:lpstr>
      <vt:lpstr>Periodic Trends: Electronegativity</vt:lpstr>
      <vt:lpstr>Electronegativity</vt:lpstr>
      <vt:lpstr>Which is more electronegative?</vt:lpstr>
      <vt:lpstr>The End !!!!!!!!!!!!!!!!!!!</vt:lpstr>
    </vt:vector>
  </TitlesOfParts>
  <LinksUpToDate>false</LinksUpToDate>
  <SharedDoc>false</SharedDoc>
  <HyperlinkBase>http://www.chemistrygeek.com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Electrons</dc:title>
  <dc:subject>Chemistry I (High School)</dc:subject>
  <dc:creator>Neil Rapp</dc:creator>
  <cp:keywords>electrons, configuration, electromagnetic spectrum, wave, quantum</cp:keywords>
  <dc:description/>
  <cp:lastModifiedBy>Rapp, Delbert N</cp:lastModifiedBy>
  <cp:revision>250</cp:revision>
  <cp:lastPrinted>2002-08-13T13:38:44Z</cp:lastPrinted>
  <dcterms:created xsi:type="dcterms:W3CDTF">1999-03-16T17:19:42Z</dcterms:created>
  <dcterms:modified xsi:type="dcterms:W3CDTF">2019-09-13T13:30:20Z</dcterms:modified>
</cp:coreProperties>
</file>